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rts/chart3.xml" ContentType="application/vnd.openxmlformats-officedocument.drawingml.chart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74"/>
  </p:notesMasterIdLst>
  <p:sldIdLst>
    <p:sldId id="314" r:id="rId5"/>
    <p:sldId id="319" r:id="rId6"/>
    <p:sldId id="410" r:id="rId7"/>
    <p:sldId id="317" r:id="rId8"/>
    <p:sldId id="428" r:id="rId9"/>
    <p:sldId id="316" r:id="rId10"/>
    <p:sldId id="437" r:id="rId11"/>
    <p:sldId id="420" r:id="rId12"/>
    <p:sldId id="320" r:id="rId13"/>
    <p:sldId id="348" r:id="rId14"/>
    <p:sldId id="365" r:id="rId15"/>
    <p:sldId id="430" r:id="rId16"/>
    <p:sldId id="326" r:id="rId17"/>
    <p:sldId id="327" r:id="rId18"/>
    <p:sldId id="331" r:id="rId19"/>
    <p:sldId id="431" r:id="rId20"/>
    <p:sldId id="332" r:id="rId21"/>
    <p:sldId id="333" r:id="rId22"/>
    <p:sldId id="380" r:id="rId23"/>
    <p:sldId id="383" r:id="rId24"/>
    <p:sldId id="434" r:id="rId25"/>
    <p:sldId id="385" r:id="rId26"/>
    <p:sldId id="386" r:id="rId27"/>
    <p:sldId id="435" r:id="rId28"/>
    <p:sldId id="436" r:id="rId29"/>
    <p:sldId id="377" r:id="rId30"/>
    <p:sldId id="261" r:id="rId31"/>
    <p:sldId id="388" r:id="rId32"/>
    <p:sldId id="373" r:id="rId33"/>
    <p:sldId id="418" r:id="rId34"/>
    <p:sldId id="414" r:id="rId35"/>
    <p:sldId id="321" r:id="rId36"/>
    <p:sldId id="415" r:id="rId37"/>
    <p:sldId id="322" r:id="rId38"/>
    <p:sldId id="416" r:id="rId39"/>
    <p:sldId id="396" r:id="rId40"/>
    <p:sldId id="397" r:id="rId41"/>
    <p:sldId id="341" r:id="rId42"/>
    <p:sldId id="409" r:id="rId43"/>
    <p:sldId id="412" r:id="rId44"/>
    <p:sldId id="398" r:id="rId45"/>
    <p:sldId id="399" r:id="rId46"/>
    <p:sldId id="400" r:id="rId47"/>
    <p:sldId id="401" r:id="rId48"/>
    <p:sldId id="417" r:id="rId49"/>
    <p:sldId id="421" r:id="rId50"/>
    <p:sldId id="422" r:id="rId51"/>
    <p:sldId id="323" r:id="rId52"/>
    <p:sldId id="378" r:id="rId53"/>
    <p:sldId id="423" r:id="rId54"/>
    <p:sldId id="345" r:id="rId55"/>
    <p:sldId id="424" r:id="rId56"/>
    <p:sldId id="338" r:id="rId57"/>
    <p:sldId id="340" r:id="rId58"/>
    <p:sldId id="425" r:id="rId59"/>
    <p:sldId id="339" r:id="rId60"/>
    <p:sldId id="426" r:id="rId61"/>
    <p:sldId id="427" r:id="rId62"/>
    <p:sldId id="402" r:id="rId63"/>
    <p:sldId id="337" r:id="rId64"/>
    <p:sldId id="344" r:id="rId65"/>
    <p:sldId id="342" r:id="rId66"/>
    <p:sldId id="353" r:id="rId67"/>
    <p:sldId id="347" r:id="rId68"/>
    <p:sldId id="354" r:id="rId69"/>
    <p:sldId id="355" r:id="rId70"/>
    <p:sldId id="393" r:id="rId71"/>
    <p:sldId id="394" r:id="rId72"/>
    <p:sldId id="395" r:id="rId73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8A27A9C7-ECD4-417A-B120-741041AEE1F2}">
          <p14:sldIdLst>
            <p14:sldId id="314"/>
          </p14:sldIdLst>
        </p14:section>
        <p14:section name="Problem" id="{658CDC75-6F02-4653-A93C-C93A591919BE}">
          <p14:sldIdLst>
            <p14:sldId id="319"/>
            <p14:sldId id="410"/>
          </p14:sldIdLst>
        </p14:section>
        <p14:section name="Solution" id="{3814ADEA-866D-4944-BA8A-AF26FCB04961}">
          <p14:sldIdLst>
            <p14:sldId id="317"/>
            <p14:sldId id="428"/>
            <p14:sldId id="316"/>
            <p14:sldId id="437"/>
            <p14:sldId id="420"/>
            <p14:sldId id="320"/>
            <p14:sldId id="348"/>
            <p14:sldId id="365"/>
            <p14:sldId id="430"/>
            <p14:sldId id="326"/>
            <p14:sldId id="327"/>
            <p14:sldId id="331"/>
            <p14:sldId id="431"/>
            <p14:sldId id="332"/>
            <p14:sldId id="333"/>
            <p14:sldId id="380"/>
            <p14:sldId id="383"/>
            <p14:sldId id="434"/>
            <p14:sldId id="385"/>
            <p14:sldId id="386"/>
            <p14:sldId id="435"/>
            <p14:sldId id="436"/>
            <p14:sldId id="377"/>
            <p14:sldId id="261"/>
            <p14:sldId id="388"/>
            <p14:sldId id="373"/>
            <p14:sldId id="418"/>
            <p14:sldId id="414"/>
            <p14:sldId id="321"/>
            <p14:sldId id="415"/>
            <p14:sldId id="322"/>
            <p14:sldId id="416"/>
          </p14:sldIdLst>
        </p14:section>
        <p14:section name="Data" id="{5C431F36-3D7F-4BFB-A2C6-90614511EFFF}">
          <p14:sldIdLst>
            <p14:sldId id="396"/>
            <p14:sldId id="397"/>
            <p14:sldId id="341"/>
            <p14:sldId id="409"/>
            <p14:sldId id="412"/>
            <p14:sldId id="398"/>
            <p14:sldId id="399"/>
            <p14:sldId id="400"/>
            <p14:sldId id="401"/>
          </p14:sldIdLst>
        </p14:section>
        <p14:section name="Verification" id="{4373B73A-00B1-47AF-B80F-FDCA870E2926}">
          <p14:sldIdLst>
            <p14:sldId id="417"/>
            <p14:sldId id="421"/>
            <p14:sldId id="422"/>
            <p14:sldId id="323"/>
            <p14:sldId id="378"/>
            <p14:sldId id="423"/>
            <p14:sldId id="345"/>
            <p14:sldId id="424"/>
            <p14:sldId id="338"/>
            <p14:sldId id="340"/>
            <p14:sldId id="425"/>
            <p14:sldId id="339"/>
            <p14:sldId id="426"/>
            <p14:sldId id="427"/>
          </p14:sldIdLst>
        </p14:section>
        <p14:section name="Plan" id="{10BBFB79-71CB-43CD-AE13-F2B7FC434C24}">
          <p14:sldIdLst>
            <p14:sldId id="402"/>
            <p14:sldId id="337"/>
          </p14:sldIdLst>
        </p14:section>
        <p14:section name="Extra" id="{859EB30E-8B78-4614-BECE-40EA25D87353}">
          <p14:sldIdLst>
            <p14:sldId id="344"/>
            <p14:sldId id="342"/>
            <p14:sldId id="353"/>
            <p14:sldId id="347"/>
            <p14:sldId id="354"/>
            <p14:sldId id="355"/>
            <p14:sldId id="393"/>
            <p14:sldId id="394"/>
            <p14:sldId id="39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529" userDrawn="1">
          <p15:clr>
            <a:srgbClr val="A4A3A4"/>
          </p15:clr>
        </p15:guide>
        <p15:guide id="4" pos="7197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erome BESTEL" initials="JB" lastIdx="2" clrIdx="0">
    <p:extLst>
      <p:ext uri="{19B8F6BF-5375-455C-9EA6-DF929625EA0E}">
        <p15:presenceInfo xmlns:p15="http://schemas.microsoft.com/office/powerpoint/2012/main" userId="16478a9b5c87d1b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F7F7"/>
    <a:srgbClr val="E7E6E6"/>
    <a:srgbClr val="1ABC9C"/>
    <a:srgbClr val="565656"/>
    <a:srgbClr val="FFFFFF"/>
    <a:srgbClr val="F8F8F8"/>
    <a:srgbClr val="FE1359"/>
    <a:srgbClr val="FAF8F9"/>
    <a:srgbClr val="F9E5D7"/>
    <a:srgbClr val="1B1B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108" autoAdjust="0"/>
    <p:restoredTop sz="81356" autoAdjust="0"/>
  </p:normalViewPr>
  <p:slideViewPr>
    <p:cSldViewPr snapToGrid="0">
      <p:cViewPr varScale="1">
        <p:scale>
          <a:sx n="90" d="100"/>
          <a:sy n="90" d="100"/>
        </p:scale>
        <p:origin x="1038" y="84"/>
      </p:cViewPr>
      <p:guideLst>
        <p:guide orient="horz" pos="2160"/>
        <p:guide pos="3840"/>
        <p:guide pos="529"/>
        <p:guide pos="719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notesMaster" Target="notesMasters/notesMaster1.xml"/><Relationship Id="rId79" Type="http://schemas.openxmlformats.org/officeDocument/2006/relationships/tableStyles" Target="tableStyle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presProps" Target="presProp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kyran\Downloads\2018-0816%20SmartSplice%20&#30340;&#35079;&#26412;.xlsm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kyran\Downloads\2018-0816%20SmartSplice%20&#30340;&#35079;&#26412;.xlsm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file:///D:\GitHub\VbaProject\20180126_SmartCut\Models\LowSeimic%204Floor%2012M\01_1%20&#19968;&#33324;&#22320;&#21312;&#22320;&#38663;&#21147;&#35336;&#31639;%20v20170712.xls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TW"/>
              <a:t>上層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>
        <c:manualLayout>
          <c:layoutTarget val="inner"/>
          <c:xMode val="edge"/>
          <c:yMode val="edge"/>
          <c:x val="6.6580927384076991E-2"/>
          <c:y val="0.14953088610402573"/>
          <c:w val="0.90286351706036749"/>
          <c:h val="0.75107537614136266"/>
        </c:manualLayout>
      </c:layout>
      <c:lineChart>
        <c:grouping val="standard"/>
        <c:varyColors val="0"/>
        <c:ser>
          <c:idx val="0"/>
          <c:order val="0"/>
          <c:tx>
            <c:strRef>
              <c:f>'[2018-0816 SmartSplice 的複本.xlsm]工作表2'!$C$11</c:f>
              <c:strCache>
                <c:ptCount val="1"/>
                <c:pt idx="0">
                  <c:v>初始斷筋</c:v>
                </c:pt>
              </c:strCache>
            </c:strRef>
          </c:tx>
          <c:spPr>
            <a:ln w="22225" cap="rnd">
              <a:solidFill>
                <a:schemeClr val="accent1"/>
              </a:solidFill>
              <a:round/>
            </a:ln>
            <a:effectLst/>
          </c:spPr>
          <c:marker>
            <c:symbol val="diamond"/>
            <c:size val="6"/>
            <c:spPr>
              <a:solidFill>
                <a:schemeClr val="accent1"/>
              </a:solidFill>
              <a:ln w="9525">
                <a:solidFill>
                  <a:schemeClr val="accent1"/>
                </a:solidFill>
                <a:round/>
              </a:ln>
              <a:effectLst/>
            </c:spPr>
          </c:marker>
          <c:val>
            <c:numRef>
              <c:f>'[2018-0816 SmartSplice 的複本.xlsm]工作表2'!$AC$11:$AW$11</c:f>
              <c:numCache>
                <c:formatCode>General</c:formatCode>
                <c:ptCount val="21"/>
                <c:pt idx="0">
                  <c:v>8</c:v>
                </c:pt>
                <c:pt idx="1">
                  <c:v>8</c:v>
                </c:pt>
                <c:pt idx="2">
                  <c:v>8</c:v>
                </c:pt>
                <c:pt idx="3">
                  <c:v>8</c:v>
                </c:pt>
                <c:pt idx="4">
                  <c:v>8</c:v>
                </c:pt>
                <c:pt idx="5">
                  <c:v>8</c:v>
                </c:pt>
                <c:pt idx="6">
                  <c:v>8</c:v>
                </c:pt>
                <c:pt idx="7">
                  <c:v>6</c:v>
                </c:pt>
                <c:pt idx="8">
                  <c:v>6</c:v>
                </c:pt>
                <c:pt idx="9">
                  <c:v>6</c:v>
                </c:pt>
                <c:pt idx="10">
                  <c:v>6</c:v>
                </c:pt>
                <c:pt idx="11">
                  <c:v>6</c:v>
                </c:pt>
                <c:pt idx="12">
                  <c:v>6</c:v>
                </c:pt>
                <c:pt idx="13">
                  <c:v>6</c:v>
                </c:pt>
                <c:pt idx="14">
                  <c:v>9</c:v>
                </c:pt>
                <c:pt idx="15">
                  <c:v>9</c:v>
                </c:pt>
                <c:pt idx="16">
                  <c:v>9</c:v>
                </c:pt>
                <c:pt idx="17">
                  <c:v>9</c:v>
                </c:pt>
                <c:pt idx="18">
                  <c:v>9</c:v>
                </c:pt>
                <c:pt idx="19">
                  <c:v>9</c:v>
                </c:pt>
                <c:pt idx="20">
                  <c:v>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8B2-4C84-84B0-0478734CE5C1}"/>
            </c:ext>
          </c:extLst>
        </c:ser>
        <c:ser>
          <c:idx val="1"/>
          <c:order val="1"/>
          <c:tx>
            <c:strRef>
              <c:f>'[2018-0816 SmartSplice 的複本.xlsm]工作表2'!$C$15</c:f>
              <c:strCache>
                <c:ptCount val="1"/>
                <c:pt idx="0">
                  <c:v>多點斷筋</c:v>
                </c:pt>
              </c:strCache>
            </c:strRef>
          </c:tx>
          <c:spPr>
            <a:ln w="22225" cap="rnd">
              <a:solidFill>
                <a:schemeClr val="accent4"/>
              </a:solidFill>
              <a:prstDash val="sysDash"/>
              <a:round/>
            </a:ln>
            <a:effectLst/>
          </c:spPr>
          <c:marker>
            <c:symbol val="none"/>
          </c:marker>
          <c:val>
            <c:numRef>
              <c:f>'[2018-0816 SmartSplice 的複本.xlsm]工作表2'!$AC$15:$AW$15</c:f>
              <c:numCache>
                <c:formatCode>General</c:formatCode>
                <c:ptCount val="21"/>
                <c:pt idx="0">
                  <c:v>8</c:v>
                </c:pt>
                <c:pt idx="1">
                  <c:v>8</c:v>
                </c:pt>
                <c:pt idx="2">
                  <c:v>7</c:v>
                </c:pt>
                <c:pt idx="3">
                  <c:v>6</c:v>
                </c:pt>
                <c:pt idx="4">
                  <c:v>5</c:v>
                </c:pt>
                <c:pt idx="5">
                  <c:v>5</c:v>
                </c:pt>
                <c:pt idx="6">
                  <c:v>4</c:v>
                </c:pt>
                <c:pt idx="7">
                  <c:v>3</c:v>
                </c:pt>
                <c:pt idx="8">
                  <c:v>2</c:v>
                </c:pt>
                <c:pt idx="9">
                  <c:v>2</c:v>
                </c:pt>
                <c:pt idx="10">
                  <c:v>2</c:v>
                </c:pt>
                <c:pt idx="11">
                  <c:v>2</c:v>
                </c:pt>
                <c:pt idx="12">
                  <c:v>3</c:v>
                </c:pt>
                <c:pt idx="13">
                  <c:v>3</c:v>
                </c:pt>
                <c:pt idx="14">
                  <c:v>4</c:v>
                </c:pt>
                <c:pt idx="15">
                  <c:v>5</c:v>
                </c:pt>
                <c:pt idx="16">
                  <c:v>6</c:v>
                </c:pt>
                <c:pt idx="17">
                  <c:v>7</c:v>
                </c:pt>
                <c:pt idx="18">
                  <c:v>8</c:v>
                </c:pt>
                <c:pt idx="19">
                  <c:v>9</c:v>
                </c:pt>
                <c:pt idx="20">
                  <c:v>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F8B2-4C84-84B0-0478734CE5C1}"/>
            </c:ext>
          </c:extLst>
        </c:ser>
        <c:ser>
          <c:idx val="2"/>
          <c:order val="2"/>
          <c:tx>
            <c:strRef>
              <c:f>'[2018-0816 SmartSplice 的複本.xlsm]工作表2'!$C$27</c:f>
              <c:strCache>
                <c:ptCount val="1"/>
                <c:pt idx="0">
                  <c:v>多點斷筋 + 延伸長度</c:v>
                </c:pt>
              </c:strCache>
            </c:strRef>
          </c:tx>
          <c:spPr>
            <a:ln w="22225" cap="rnd">
              <a:solidFill>
                <a:schemeClr val="accent3"/>
              </a:solidFill>
              <a:prstDash val="sysDash"/>
              <a:round/>
            </a:ln>
            <a:effectLst/>
          </c:spPr>
          <c:marker>
            <c:symbol val="none"/>
          </c:marker>
          <c:val>
            <c:numRef>
              <c:f>'[2018-0816 SmartSplice 的複本.xlsm]工作表2'!$AC$31:$AW$31</c:f>
              <c:numCache>
                <c:formatCode>General</c:formatCode>
                <c:ptCount val="21"/>
                <c:pt idx="0">
                  <c:v>8</c:v>
                </c:pt>
                <c:pt idx="1">
                  <c:v>8</c:v>
                </c:pt>
                <c:pt idx="2">
                  <c:v>8</c:v>
                </c:pt>
                <c:pt idx="3">
                  <c:v>8</c:v>
                </c:pt>
                <c:pt idx="4">
                  <c:v>8</c:v>
                </c:pt>
                <c:pt idx="5">
                  <c:v>7</c:v>
                </c:pt>
                <c:pt idx="6">
                  <c:v>6</c:v>
                </c:pt>
                <c:pt idx="7">
                  <c:v>5</c:v>
                </c:pt>
                <c:pt idx="8">
                  <c:v>5</c:v>
                </c:pt>
                <c:pt idx="9">
                  <c:v>4</c:v>
                </c:pt>
                <c:pt idx="10">
                  <c:v>3</c:v>
                </c:pt>
                <c:pt idx="11">
                  <c:v>4</c:v>
                </c:pt>
                <c:pt idx="12">
                  <c:v>5</c:v>
                </c:pt>
                <c:pt idx="13">
                  <c:v>6</c:v>
                </c:pt>
                <c:pt idx="14">
                  <c:v>7</c:v>
                </c:pt>
                <c:pt idx="15">
                  <c:v>8</c:v>
                </c:pt>
                <c:pt idx="16">
                  <c:v>9</c:v>
                </c:pt>
                <c:pt idx="17">
                  <c:v>9</c:v>
                </c:pt>
                <c:pt idx="18">
                  <c:v>9</c:v>
                </c:pt>
                <c:pt idx="19">
                  <c:v>9</c:v>
                </c:pt>
                <c:pt idx="20">
                  <c:v>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F8B2-4C84-84B0-0478734CE5C1}"/>
            </c:ext>
          </c:extLst>
        </c:ser>
        <c:ser>
          <c:idx val="3"/>
          <c:order val="3"/>
          <c:tx>
            <c:strRef>
              <c:f>'[2018-0816 SmartSplice 的複本.xlsm]工作表2'!$C$35</c:f>
              <c:strCache>
                <c:ptCount val="1"/>
                <c:pt idx="0">
                  <c:v>三點斷筋</c:v>
                </c:pt>
              </c:strCache>
            </c:strRef>
          </c:tx>
          <c:spPr>
            <a:ln w="22225" cap="rnd">
              <a:solidFill>
                <a:schemeClr val="accent2"/>
              </a:solidFill>
              <a:round/>
            </a:ln>
            <a:effectLst/>
          </c:spPr>
          <c:marker>
            <c:symbol val="x"/>
            <c:size val="6"/>
            <c:spPr>
              <a:noFill/>
              <a:ln w="9525">
                <a:solidFill>
                  <a:schemeClr val="accent2"/>
                </a:solidFill>
                <a:round/>
              </a:ln>
              <a:effectLst/>
            </c:spPr>
          </c:marker>
          <c:val>
            <c:numRef>
              <c:f>'[2018-0816 SmartSplice 的複本.xlsm]工作表2'!$AC$39:$AW$39</c:f>
              <c:numCache>
                <c:formatCode>General</c:formatCode>
                <c:ptCount val="21"/>
                <c:pt idx="0">
                  <c:v>8</c:v>
                </c:pt>
                <c:pt idx="1">
                  <c:v>8</c:v>
                </c:pt>
                <c:pt idx="2">
                  <c:v>8</c:v>
                </c:pt>
                <c:pt idx="3">
                  <c:v>8</c:v>
                </c:pt>
                <c:pt idx="4">
                  <c:v>8</c:v>
                </c:pt>
                <c:pt idx="5">
                  <c:v>8</c:v>
                </c:pt>
                <c:pt idx="6">
                  <c:v>8</c:v>
                </c:pt>
                <c:pt idx="7">
                  <c:v>5</c:v>
                </c:pt>
                <c:pt idx="8">
                  <c:v>5</c:v>
                </c:pt>
                <c:pt idx="9">
                  <c:v>5</c:v>
                </c:pt>
                <c:pt idx="10">
                  <c:v>5</c:v>
                </c:pt>
                <c:pt idx="11">
                  <c:v>5</c:v>
                </c:pt>
                <c:pt idx="12">
                  <c:v>5</c:v>
                </c:pt>
                <c:pt idx="13">
                  <c:v>9</c:v>
                </c:pt>
                <c:pt idx="14">
                  <c:v>9</c:v>
                </c:pt>
                <c:pt idx="15">
                  <c:v>9</c:v>
                </c:pt>
                <c:pt idx="16">
                  <c:v>9</c:v>
                </c:pt>
                <c:pt idx="17">
                  <c:v>9</c:v>
                </c:pt>
                <c:pt idx="18">
                  <c:v>9</c:v>
                </c:pt>
                <c:pt idx="19">
                  <c:v>9</c:v>
                </c:pt>
                <c:pt idx="20">
                  <c:v>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F8B2-4C84-84B0-0478734CE5C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251698848"/>
        <c:axId val="1251617664"/>
      </c:lineChart>
      <c:catAx>
        <c:axId val="125169884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251617664"/>
        <c:crosses val="autoZero"/>
        <c:auto val="1"/>
        <c:lblAlgn val="ctr"/>
        <c:lblOffset val="100"/>
        <c:noMultiLvlLbl val="0"/>
      </c:catAx>
      <c:valAx>
        <c:axId val="125161766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2516988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  <c:extLst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TW"/>
              <a:t>下層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>
        <c:manualLayout>
          <c:layoutTarget val="inner"/>
          <c:xMode val="edge"/>
          <c:yMode val="edge"/>
          <c:x val="6.5025371828521417E-2"/>
          <c:y val="0.30884924838940586"/>
          <c:w val="0.9155301837270341"/>
          <c:h val="0.58767568599379627"/>
        </c:manualLayout>
      </c:layout>
      <c:lineChart>
        <c:grouping val="standard"/>
        <c:varyColors val="0"/>
        <c:ser>
          <c:idx val="0"/>
          <c:order val="0"/>
          <c:tx>
            <c:strRef>
              <c:f>'[2018-0816 SmartSplice 的複本.xlsm]工作表2'!$C$11</c:f>
              <c:strCache>
                <c:ptCount val="1"/>
                <c:pt idx="0">
                  <c:v>初始斷筋</c:v>
                </c:pt>
              </c:strCache>
            </c:strRef>
          </c:tx>
          <c:spPr>
            <a:ln w="22225" cap="rnd">
              <a:solidFill>
                <a:schemeClr val="accent1"/>
              </a:solidFill>
              <a:prstDash val="solid"/>
              <a:round/>
            </a:ln>
            <a:effectLst/>
          </c:spPr>
          <c:marker>
            <c:symbol val="diamond"/>
            <c:size val="6"/>
            <c:spPr>
              <a:solidFill>
                <a:schemeClr val="accent1"/>
              </a:solidFill>
              <a:ln w="9525">
                <a:solidFill>
                  <a:schemeClr val="accent1"/>
                </a:solidFill>
                <a:round/>
              </a:ln>
              <a:effectLst/>
            </c:spPr>
          </c:marker>
          <c:val>
            <c:numRef>
              <c:f>'[2018-0816 SmartSplice 的複本.xlsm]工作表2'!$AC$13:$AW$13</c:f>
              <c:numCache>
                <c:formatCode>General</c:formatCode>
                <c:ptCount val="21"/>
                <c:pt idx="0">
                  <c:v>6</c:v>
                </c:pt>
                <c:pt idx="1">
                  <c:v>6</c:v>
                </c:pt>
                <c:pt idx="2">
                  <c:v>6</c:v>
                </c:pt>
                <c:pt idx="3">
                  <c:v>6</c:v>
                </c:pt>
                <c:pt idx="4">
                  <c:v>6</c:v>
                </c:pt>
                <c:pt idx="5">
                  <c:v>6</c:v>
                </c:pt>
                <c:pt idx="6">
                  <c:v>6</c:v>
                </c:pt>
                <c:pt idx="7">
                  <c:v>5</c:v>
                </c:pt>
                <c:pt idx="8">
                  <c:v>5</c:v>
                </c:pt>
                <c:pt idx="9">
                  <c:v>5</c:v>
                </c:pt>
                <c:pt idx="10">
                  <c:v>5</c:v>
                </c:pt>
                <c:pt idx="11">
                  <c:v>5</c:v>
                </c:pt>
                <c:pt idx="12">
                  <c:v>5</c:v>
                </c:pt>
                <c:pt idx="13">
                  <c:v>5</c:v>
                </c:pt>
                <c:pt idx="14">
                  <c:v>7</c:v>
                </c:pt>
                <c:pt idx="15">
                  <c:v>7</c:v>
                </c:pt>
                <c:pt idx="16">
                  <c:v>7</c:v>
                </c:pt>
                <c:pt idx="17">
                  <c:v>7</c:v>
                </c:pt>
                <c:pt idx="18">
                  <c:v>7</c:v>
                </c:pt>
                <c:pt idx="19">
                  <c:v>7</c:v>
                </c:pt>
                <c:pt idx="20">
                  <c:v>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12C-4A2F-B00A-5FC957BB0690}"/>
            </c:ext>
          </c:extLst>
        </c:ser>
        <c:ser>
          <c:idx val="1"/>
          <c:order val="1"/>
          <c:tx>
            <c:strRef>
              <c:f>'[2018-0816 SmartSplice 的複本.xlsm]工作表2'!$C$15</c:f>
              <c:strCache>
                <c:ptCount val="1"/>
                <c:pt idx="0">
                  <c:v>多點斷筋</c:v>
                </c:pt>
              </c:strCache>
            </c:strRef>
          </c:tx>
          <c:spPr>
            <a:ln w="22225" cap="rnd">
              <a:solidFill>
                <a:schemeClr val="accent4"/>
              </a:solidFill>
              <a:prstDash val="sysDash"/>
              <a:round/>
            </a:ln>
            <a:effectLst/>
          </c:spPr>
          <c:marker>
            <c:symbol val="none"/>
          </c:marker>
          <c:val>
            <c:numRef>
              <c:f>'[2018-0816 SmartSplice 的複本.xlsm]工作表2'!$AC$17:$AW$17</c:f>
              <c:numCache>
                <c:formatCode>General</c:formatCode>
                <c:ptCount val="21"/>
                <c:pt idx="0">
                  <c:v>6</c:v>
                </c:pt>
                <c:pt idx="1">
                  <c:v>6</c:v>
                </c:pt>
                <c:pt idx="2">
                  <c:v>5</c:v>
                </c:pt>
                <c:pt idx="3">
                  <c:v>5</c:v>
                </c:pt>
                <c:pt idx="4">
                  <c:v>4</c:v>
                </c:pt>
                <c:pt idx="5">
                  <c:v>4</c:v>
                </c:pt>
                <c:pt idx="6">
                  <c:v>5</c:v>
                </c:pt>
                <c:pt idx="7">
                  <c:v>5</c:v>
                </c:pt>
                <c:pt idx="8">
                  <c:v>5</c:v>
                </c:pt>
                <c:pt idx="9">
                  <c:v>5</c:v>
                </c:pt>
                <c:pt idx="10">
                  <c:v>5</c:v>
                </c:pt>
                <c:pt idx="11">
                  <c:v>5</c:v>
                </c:pt>
                <c:pt idx="12">
                  <c:v>5</c:v>
                </c:pt>
                <c:pt idx="13">
                  <c:v>5</c:v>
                </c:pt>
                <c:pt idx="14">
                  <c:v>5</c:v>
                </c:pt>
                <c:pt idx="15">
                  <c:v>4</c:v>
                </c:pt>
                <c:pt idx="16">
                  <c:v>5</c:v>
                </c:pt>
                <c:pt idx="17">
                  <c:v>5</c:v>
                </c:pt>
                <c:pt idx="18">
                  <c:v>6</c:v>
                </c:pt>
                <c:pt idx="19">
                  <c:v>7</c:v>
                </c:pt>
                <c:pt idx="20">
                  <c:v>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512C-4A2F-B00A-5FC957BB0690}"/>
            </c:ext>
          </c:extLst>
        </c:ser>
        <c:ser>
          <c:idx val="2"/>
          <c:order val="2"/>
          <c:tx>
            <c:strRef>
              <c:f>'[2018-0816 SmartSplice 的複本.xlsm]工作表2'!$C$27</c:f>
              <c:strCache>
                <c:ptCount val="1"/>
                <c:pt idx="0">
                  <c:v>多點斷筋 + 延伸長度</c:v>
                </c:pt>
              </c:strCache>
            </c:strRef>
          </c:tx>
          <c:spPr>
            <a:ln w="22225" cap="rnd">
              <a:solidFill>
                <a:schemeClr val="accent3"/>
              </a:solidFill>
              <a:prstDash val="sysDash"/>
              <a:round/>
            </a:ln>
            <a:effectLst/>
          </c:spPr>
          <c:marker>
            <c:symbol val="none"/>
          </c:marker>
          <c:val>
            <c:numRef>
              <c:f>'[2018-0816 SmartSplice 的複本.xlsm]工作表2'!$AC$33:$AW$33</c:f>
              <c:numCache>
                <c:formatCode>General</c:formatCode>
                <c:ptCount val="21"/>
                <c:pt idx="0">
                  <c:v>6</c:v>
                </c:pt>
                <c:pt idx="1">
                  <c:v>6</c:v>
                </c:pt>
                <c:pt idx="2">
                  <c:v>6</c:v>
                </c:pt>
                <c:pt idx="3">
                  <c:v>6</c:v>
                </c:pt>
                <c:pt idx="4">
                  <c:v>5</c:v>
                </c:pt>
                <c:pt idx="5">
                  <c:v>5</c:v>
                </c:pt>
                <c:pt idx="6">
                  <c:v>5</c:v>
                </c:pt>
                <c:pt idx="7">
                  <c:v>5</c:v>
                </c:pt>
                <c:pt idx="8">
                  <c:v>5</c:v>
                </c:pt>
                <c:pt idx="9">
                  <c:v>5</c:v>
                </c:pt>
                <c:pt idx="10">
                  <c:v>5</c:v>
                </c:pt>
                <c:pt idx="11">
                  <c:v>5</c:v>
                </c:pt>
                <c:pt idx="12">
                  <c:v>5</c:v>
                </c:pt>
                <c:pt idx="13">
                  <c:v>5</c:v>
                </c:pt>
                <c:pt idx="14">
                  <c:v>5</c:v>
                </c:pt>
                <c:pt idx="15">
                  <c:v>5</c:v>
                </c:pt>
                <c:pt idx="16">
                  <c:v>6</c:v>
                </c:pt>
                <c:pt idx="17">
                  <c:v>7</c:v>
                </c:pt>
                <c:pt idx="18">
                  <c:v>7</c:v>
                </c:pt>
                <c:pt idx="19">
                  <c:v>7</c:v>
                </c:pt>
                <c:pt idx="20">
                  <c:v>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512C-4A2F-B00A-5FC957BB0690}"/>
            </c:ext>
          </c:extLst>
        </c:ser>
        <c:ser>
          <c:idx val="3"/>
          <c:order val="3"/>
          <c:tx>
            <c:strRef>
              <c:f>'[2018-0816 SmartSplice 的複本.xlsm]工作表2'!$C$35</c:f>
              <c:strCache>
                <c:ptCount val="1"/>
                <c:pt idx="0">
                  <c:v>三點斷筋</c:v>
                </c:pt>
              </c:strCache>
            </c:strRef>
          </c:tx>
          <c:spPr>
            <a:ln w="22225" cap="rnd">
              <a:solidFill>
                <a:schemeClr val="accent2"/>
              </a:solidFill>
              <a:prstDash val="solid"/>
              <a:round/>
            </a:ln>
            <a:effectLst/>
          </c:spPr>
          <c:marker>
            <c:symbol val="x"/>
            <c:size val="6"/>
            <c:spPr>
              <a:noFill/>
              <a:ln w="9525">
                <a:solidFill>
                  <a:schemeClr val="accent2"/>
                </a:solidFill>
                <a:round/>
              </a:ln>
              <a:effectLst/>
            </c:spPr>
          </c:marker>
          <c:val>
            <c:numRef>
              <c:f>'[2018-0816 SmartSplice 的複本.xlsm]工作表2'!$AC$41:$AW$41</c:f>
              <c:numCache>
                <c:formatCode>General</c:formatCode>
                <c:ptCount val="21"/>
                <c:pt idx="0">
                  <c:v>6</c:v>
                </c:pt>
                <c:pt idx="1">
                  <c:v>6</c:v>
                </c:pt>
                <c:pt idx="2">
                  <c:v>6</c:v>
                </c:pt>
                <c:pt idx="3">
                  <c:v>6</c:v>
                </c:pt>
                <c:pt idx="4">
                  <c:v>5</c:v>
                </c:pt>
                <c:pt idx="5">
                  <c:v>5</c:v>
                </c:pt>
                <c:pt idx="6">
                  <c:v>5</c:v>
                </c:pt>
                <c:pt idx="7">
                  <c:v>5</c:v>
                </c:pt>
                <c:pt idx="8">
                  <c:v>5</c:v>
                </c:pt>
                <c:pt idx="9">
                  <c:v>5</c:v>
                </c:pt>
                <c:pt idx="10">
                  <c:v>5</c:v>
                </c:pt>
                <c:pt idx="11">
                  <c:v>5</c:v>
                </c:pt>
                <c:pt idx="12">
                  <c:v>5</c:v>
                </c:pt>
                <c:pt idx="13">
                  <c:v>5</c:v>
                </c:pt>
                <c:pt idx="14">
                  <c:v>5</c:v>
                </c:pt>
                <c:pt idx="15">
                  <c:v>5</c:v>
                </c:pt>
                <c:pt idx="16">
                  <c:v>7</c:v>
                </c:pt>
                <c:pt idx="17">
                  <c:v>7</c:v>
                </c:pt>
                <c:pt idx="18">
                  <c:v>7</c:v>
                </c:pt>
                <c:pt idx="19">
                  <c:v>7</c:v>
                </c:pt>
                <c:pt idx="20">
                  <c:v>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512C-4A2F-B00A-5FC957BB069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251698848"/>
        <c:axId val="1251617664"/>
      </c:lineChart>
      <c:catAx>
        <c:axId val="125169884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251617664"/>
        <c:crosses val="autoZero"/>
        <c:auto val="1"/>
        <c:lblAlgn val="ctr"/>
        <c:lblOffset val="100"/>
        <c:noMultiLvlLbl val="0"/>
      </c:catAx>
      <c:valAx>
        <c:axId val="1251617664"/>
        <c:scaling>
          <c:orientation val="minMax"/>
          <c:max val="7"/>
          <c:min val="3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251698848"/>
        <c:crosses val="autoZero"/>
        <c:crossBetween val="between"/>
        <c:majorUnit val="1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為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  <c:extLst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8.1886448404475759E-2"/>
          <c:y val="5.1400554097404488E-2"/>
          <c:w val="0.86944652971010206"/>
          <c:h val="0.8326195683872849"/>
        </c:manualLayout>
      </c:layout>
      <c:scatterChart>
        <c:scatterStyle val="lineMarker"/>
        <c:varyColors val="0"/>
        <c:ser>
          <c:idx val="0"/>
          <c:order val="0"/>
          <c:tx>
            <c:strRef>
              <c:f>耐震_Spectrum!$B$65</c:f>
              <c:strCache>
                <c:ptCount val="1"/>
                <c:pt idx="0">
                  <c:v>SaD</c:v>
                </c:pt>
              </c:strCache>
            </c:strRef>
          </c:tx>
          <c:marker>
            <c:symbol val="none"/>
          </c:marker>
          <c:xVal>
            <c:numRef>
              <c:f>耐震_Spectrum!$A$66:$A$112</c:f>
              <c:numCache>
                <c:formatCode>0.000_ </c:formatCode>
                <c:ptCount val="47"/>
                <c:pt idx="0">
                  <c:v>0</c:v>
                </c:pt>
                <c:pt idx="1">
                  <c:v>0.16875000000000001</c:v>
                </c:pt>
                <c:pt idx="2">
                  <c:v>0.84375</c:v>
                </c:pt>
                <c:pt idx="3">
                  <c:v>0.94374999999999998</c:v>
                </c:pt>
                <c:pt idx="4">
                  <c:v>1.04375</c:v>
                </c:pt>
                <c:pt idx="5">
                  <c:v>1.14375</c:v>
                </c:pt>
                <c:pt idx="6">
                  <c:v>1.2437500000000001</c:v>
                </c:pt>
                <c:pt idx="7">
                  <c:v>1.3437500000000002</c:v>
                </c:pt>
                <c:pt idx="8">
                  <c:v>1.4437500000000003</c:v>
                </c:pt>
                <c:pt idx="9">
                  <c:v>1.5437500000000004</c:v>
                </c:pt>
                <c:pt idx="10">
                  <c:v>1.6437500000000005</c:v>
                </c:pt>
                <c:pt idx="11">
                  <c:v>1.7437500000000006</c:v>
                </c:pt>
                <c:pt idx="12">
                  <c:v>1.8437500000000007</c:v>
                </c:pt>
                <c:pt idx="13">
                  <c:v>1.9437500000000008</c:v>
                </c:pt>
                <c:pt idx="14">
                  <c:v>2.0437500000000006</c:v>
                </c:pt>
                <c:pt idx="15">
                  <c:v>2.1437500000000007</c:v>
                </c:pt>
                <c:pt idx="16">
                  <c:v>2.2437500000000008</c:v>
                </c:pt>
                <c:pt idx="17">
                  <c:v>2.3437500000000009</c:v>
                </c:pt>
                <c:pt idx="18">
                  <c:v>2.443750000000001</c:v>
                </c:pt>
                <c:pt idx="19">
                  <c:v>2.5437500000000011</c:v>
                </c:pt>
                <c:pt idx="20">
                  <c:v>2.6437500000000012</c:v>
                </c:pt>
                <c:pt idx="21">
                  <c:v>2.7437500000000012</c:v>
                </c:pt>
                <c:pt idx="22">
                  <c:v>2.8437500000000013</c:v>
                </c:pt>
                <c:pt idx="23">
                  <c:v>2.9437500000000014</c:v>
                </c:pt>
                <c:pt idx="24">
                  <c:v>3.0437500000000015</c:v>
                </c:pt>
                <c:pt idx="25">
                  <c:v>3.1437500000000016</c:v>
                </c:pt>
                <c:pt idx="26">
                  <c:v>3.2437500000000017</c:v>
                </c:pt>
                <c:pt idx="27">
                  <c:v>3.3437500000000018</c:v>
                </c:pt>
                <c:pt idx="28">
                  <c:v>3.4437500000000019</c:v>
                </c:pt>
                <c:pt idx="29">
                  <c:v>3.543750000000002</c:v>
                </c:pt>
                <c:pt idx="30">
                  <c:v>3.643750000000002</c:v>
                </c:pt>
                <c:pt idx="31">
                  <c:v>3.7437500000000021</c:v>
                </c:pt>
                <c:pt idx="32">
                  <c:v>3.8437500000000022</c:v>
                </c:pt>
                <c:pt idx="33">
                  <c:v>3.9437500000000023</c:v>
                </c:pt>
                <c:pt idx="34">
                  <c:v>4.043750000000002</c:v>
                </c:pt>
                <c:pt idx="35">
                  <c:v>4.1437500000000016</c:v>
                </c:pt>
                <c:pt idx="36">
                  <c:v>4.2437500000000012</c:v>
                </c:pt>
                <c:pt idx="37">
                  <c:v>4.3437500000000009</c:v>
                </c:pt>
                <c:pt idx="38">
                  <c:v>4.4437500000000005</c:v>
                </c:pt>
                <c:pt idx="39">
                  <c:v>4.5437500000000002</c:v>
                </c:pt>
                <c:pt idx="40">
                  <c:v>4.6437499999999998</c:v>
                </c:pt>
                <c:pt idx="41">
                  <c:v>4.7437499999999995</c:v>
                </c:pt>
                <c:pt idx="42">
                  <c:v>4.8437499999999991</c:v>
                </c:pt>
                <c:pt idx="43">
                  <c:v>4.9437499999999988</c:v>
                </c:pt>
                <c:pt idx="44">
                  <c:v>5.0437499999999984</c:v>
                </c:pt>
                <c:pt idx="45">
                  <c:v>5.143749999999998</c:v>
                </c:pt>
                <c:pt idx="46">
                  <c:v>5.2437499999999977</c:v>
                </c:pt>
              </c:numCache>
            </c:numRef>
          </c:xVal>
          <c:yVal>
            <c:numRef>
              <c:f>耐震_Spectrum!$B$66:$B$112</c:f>
              <c:numCache>
                <c:formatCode>0.000_ </c:formatCode>
                <c:ptCount val="47"/>
                <c:pt idx="0">
                  <c:v>0.32000000000000006</c:v>
                </c:pt>
                <c:pt idx="1">
                  <c:v>0.8</c:v>
                </c:pt>
                <c:pt idx="2">
                  <c:v>0.8</c:v>
                </c:pt>
                <c:pt idx="3">
                  <c:v>0.7152317880794703</c:v>
                </c:pt>
                <c:pt idx="4">
                  <c:v>0.64670658682634741</c:v>
                </c:pt>
                <c:pt idx="5">
                  <c:v>0.5901639344262295</c:v>
                </c:pt>
                <c:pt idx="6">
                  <c:v>0.542713567839196</c:v>
                </c:pt>
                <c:pt idx="7">
                  <c:v>0.50232558139534877</c:v>
                </c:pt>
                <c:pt idx="8">
                  <c:v>0.46753246753246747</c:v>
                </c:pt>
                <c:pt idx="9">
                  <c:v>0.43724696356275294</c:v>
                </c:pt>
                <c:pt idx="10">
                  <c:v>0.41064638783269952</c:v>
                </c:pt>
                <c:pt idx="11">
                  <c:v>0.38709677419354827</c:v>
                </c:pt>
                <c:pt idx="12">
                  <c:v>0.36610169491525413</c:v>
                </c:pt>
                <c:pt idx="13">
                  <c:v>0.34726688102893877</c:v>
                </c:pt>
                <c:pt idx="14">
                  <c:v>0.33027522935779807</c:v>
                </c:pt>
                <c:pt idx="15">
                  <c:v>0.32000000000000006</c:v>
                </c:pt>
                <c:pt idx="16">
                  <c:v>0.32000000000000006</c:v>
                </c:pt>
                <c:pt idx="17">
                  <c:v>0.32000000000000006</c:v>
                </c:pt>
                <c:pt idx="18">
                  <c:v>0.32000000000000006</c:v>
                </c:pt>
                <c:pt idx="19">
                  <c:v>0.32000000000000006</c:v>
                </c:pt>
                <c:pt idx="20">
                  <c:v>0.32000000000000006</c:v>
                </c:pt>
                <c:pt idx="21">
                  <c:v>0.32000000000000006</c:v>
                </c:pt>
                <c:pt idx="22">
                  <c:v>0.32000000000000006</c:v>
                </c:pt>
                <c:pt idx="23">
                  <c:v>0.32000000000000006</c:v>
                </c:pt>
                <c:pt idx="24">
                  <c:v>0.32000000000000006</c:v>
                </c:pt>
                <c:pt idx="25">
                  <c:v>0.32000000000000006</c:v>
                </c:pt>
                <c:pt idx="26">
                  <c:v>0.32000000000000006</c:v>
                </c:pt>
                <c:pt idx="27">
                  <c:v>0.32000000000000006</c:v>
                </c:pt>
                <c:pt idx="28">
                  <c:v>0.32000000000000006</c:v>
                </c:pt>
                <c:pt idx="29">
                  <c:v>0.32000000000000006</c:v>
                </c:pt>
                <c:pt idx="30">
                  <c:v>0.32000000000000006</c:v>
                </c:pt>
                <c:pt idx="31">
                  <c:v>0.32000000000000006</c:v>
                </c:pt>
                <c:pt idx="32">
                  <c:v>0.32000000000000006</c:v>
                </c:pt>
                <c:pt idx="33">
                  <c:v>0.32000000000000006</c:v>
                </c:pt>
                <c:pt idx="34">
                  <c:v>0.32000000000000006</c:v>
                </c:pt>
                <c:pt idx="35">
                  <c:v>0.32000000000000006</c:v>
                </c:pt>
                <c:pt idx="36">
                  <c:v>0.32000000000000006</c:v>
                </c:pt>
                <c:pt idx="37">
                  <c:v>0.32000000000000006</c:v>
                </c:pt>
                <c:pt idx="38">
                  <c:v>0.32000000000000006</c:v>
                </c:pt>
                <c:pt idx="39">
                  <c:v>0.32000000000000006</c:v>
                </c:pt>
                <c:pt idx="40">
                  <c:v>0.32000000000000006</c:v>
                </c:pt>
                <c:pt idx="41">
                  <c:v>0.32000000000000006</c:v>
                </c:pt>
                <c:pt idx="42">
                  <c:v>0.32000000000000006</c:v>
                </c:pt>
                <c:pt idx="43">
                  <c:v>0.32000000000000006</c:v>
                </c:pt>
                <c:pt idx="44">
                  <c:v>0.32000000000000006</c:v>
                </c:pt>
                <c:pt idx="45">
                  <c:v>0.32000000000000006</c:v>
                </c:pt>
                <c:pt idx="46">
                  <c:v>0.32000000000000006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F831-4BA5-9758-C5C2D2AB998D}"/>
            </c:ext>
          </c:extLst>
        </c:ser>
        <c:ser>
          <c:idx val="1"/>
          <c:order val="1"/>
          <c:tx>
            <c:strRef>
              <c:f>耐震_Spectrum!$M$44</c:f>
              <c:strCache>
                <c:ptCount val="1"/>
                <c:pt idx="0">
                  <c:v>Tx</c:v>
                </c:pt>
              </c:strCache>
            </c:strRef>
          </c:tx>
          <c:spPr>
            <a:ln>
              <a:prstDash val="dashDot"/>
            </a:ln>
          </c:spPr>
          <c:marker>
            <c:symbol val="none"/>
          </c:marker>
          <c:xVal>
            <c:numRef>
              <c:f>耐震_Spectrum!$M$45:$M$46</c:f>
              <c:numCache>
                <c:formatCode>General</c:formatCode>
                <c:ptCount val="2"/>
                <c:pt idx="0">
                  <c:v>0.95679999999999998</c:v>
                </c:pt>
                <c:pt idx="1">
                  <c:v>0.95679999999999998</c:v>
                </c:pt>
              </c:numCache>
            </c:numRef>
          </c:xVal>
          <c:yVal>
            <c:numRef>
              <c:f>耐震_Spectrum!$N$45:$N$46</c:f>
              <c:numCache>
                <c:formatCode>General</c:formatCode>
                <c:ptCount val="2"/>
                <c:pt idx="0">
                  <c:v>0</c:v>
                </c:pt>
                <c:pt idx="1">
                  <c:v>0.70547658862876261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F831-4BA5-9758-C5C2D2AB998D}"/>
            </c:ext>
          </c:extLst>
        </c:ser>
        <c:ser>
          <c:idx val="2"/>
          <c:order val="2"/>
          <c:tx>
            <c:strRef>
              <c:f>耐震_Spectrum!$O$44</c:f>
              <c:strCache>
                <c:ptCount val="1"/>
                <c:pt idx="0">
                  <c:v>Ty</c:v>
                </c:pt>
              </c:strCache>
            </c:strRef>
          </c:tx>
          <c:spPr>
            <a:ln>
              <a:prstDash val="sysDash"/>
            </a:ln>
          </c:spPr>
          <c:marker>
            <c:symbol val="none"/>
          </c:marker>
          <c:xVal>
            <c:numRef>
              <c:f>耐震_Spectrum!$O$45:$O$46</c:f>
              <c:numCache>
                <c:formatCode>General</c:formatCode>
                <c:ptCount val="2"/>
                <c:pt idx="0">
                  <c:v>0.95679999999999998</c:v>
                </c:pt>
                <c:pt idx="1">
                  <c:v>0.95679999999999998</c:v>
                </c:pt>
              </c:numCache>
            </c:numRef>
          </c:xVal>
          <c:yVal>
            <c:numRef>
              <c:f>耐震_Spectrum!$P$45:$P$46</c:f>
              <c:numCache>
                <c:formatCode>General</c:formatCode>
                <c:ptCount val="2"/>
                <c:pt idx="0">
                  <c:v>0</c:v>
                </c:pt>
                <c:pt idx="1">
                  <c:v>0.70547658862876261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F831-4BA5-9758-C5C2D2AB998D}"/>
            </c:ext>
          </c:extLst>
        </c:ser>
        <c:ser>
          <c:idx val="3"/>
          <c:order val="3"/>
          <c:tx>
            <c:strRef>
              <c:f>耐震_Spectrum!$Q$44</c:f>
              <c:strCache>
                <c:ptCount val="1"/>
                <c:pt idx="0">
                  <c:v>1.4Tcode</c:v>
                </c:pt>
              </c:strCache>
            </c:strRef>
          </c:tx>
          <c:spPr>
            <a:ln>
              <a:prstDash val="sysDash"/>
            </a:ln>
          </c:spPr>
          <c:marker>
            <c:symbol val="none"/>
          </c:marker>
          <c:xVal>
            <c:numRef>
              <c:f>耐震_Spectrum!$Q$45:$Q$46</c:f>
              <c:numCache>
                <c:formatCode>General</c:formatCode>
                <c:ptCount val="2"/>
                <c:pt idx="0">
                  <c:v>0.80230414115503668</c:v>
                </c:pt>
                <c:pt idx="1">
                  <c:v>0.80230414115503668</c:v>
                </c:pt>
              </c:numCache>
            </c:numRef>
          </c:xVal>
          <c:yVal>
            <c:numRef>
              <c:f>耐震_Spectrum!$R$45:$R$46</c:f>
              <c:numCache>
                <c:formatCode>General</c:formatCode>
                <c:ptCount val="2"/>
                <c:pt idx="0">
                  <c:v>0</c:v>
                </c:pt>
                <c:pt idx="1">
                  <c:v>0.8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F831-4BA5-9758-C5C2D2AB998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591862559"/>
        <c:axId val="1"/>
      </c:scatterChart>
      <c:valAx>
        <c:axId val="1591862559"/>
        <c:scaling>
          <c:orientation val="minMax"/>
          <c:max val="5"/>
          <c:min val="0"/>
        </c:scaling>
        <c:delete val="0"/>
        <c:axPos val="b"/>
        <c:majorGridlines/>
        <c:numFmt formatCode="0.00_ " sourceLinked="0"/>
        <c:majorTickMark val="out"/>
        <c:minorTickMark val="none"/>
        <c:tickLblPos val="nextTo"/>
        <c:txPr>
          <a:bodyPr rot="0" vert="horz"/>
          <a:lstStyle/>
          <a:p>
            <a:pPr>
              <a:defRPr sz="1000" b="0" i="0" u="none" strike="noStrike" baseline="0">
                <a:solidFill>
                  <a:srgbClr val="000000"/>
                </a:solidFill>
                <a:latin typeface="新細明體"/>
                <a:ea typeface="新細明體"/>
                <a:cs typeface="新細明體"/>
              </a:defRPr>
            </a:pPr>
            <a:endParaRPr lang="zh-TW"/>
          </a:p>
        </c:txPr>
        <c:crossAx val="1"/>
        <c:crosses val="autoZero"/>
        <c:crossBetween val="midCat"/>
        <c:majorUnit val="0.5"/>
      </c:valAx>
      <c:valAx>
        <c:axId val="1"/>
        <c:scaling>
          <c:orientation val="minMax"/>
          <c:min val="0"/>
        </c:scaling>
        <c:delete val="0"/>
        <c:axPos val="l"/>
        <c:majorGridlines/>
        <c:numFmt formatCode="0.000_ " sourceLinked="1"/>
        <c:majorTickMark val="out"/>
        <c:minorTickMark val="none"/>
        <c:tickLblPos val="nextTo"/>
        <c:txPr>
          <a:bodyPr rot="0" vert="horz"/>
          <a:lstStyle/>
          <a:p>
            <a:pPr>
              <a:defRPr sz="1000" b="0" i="0" u="none" strike="noStrike" baseline="0">
                <a:solidFill>
                  <a:srgbClr val="000000"/>
                </a:solidFill>
                <a:latin typeface="Calibri"/>
                <a:ea typeface="Calibri"/>
                <a:cs typeface="Calibri"/>
              </a:defRPr>
            </a:pPr>
            <a:endParaRPr lang="zh-TW"/>
          </a:p>
        </c:txPr>
        <c:crossAx val="1591862559"/>
        <c:crosses val="autoZero"/>
        <c:crossBetween val="midCat"/>
      </c:valAx>
    </c:plotArea>
    <c:legend>
      <c:legendPos val="r"/>
      <c:layout>
        <c:manualLayout>
          <c:xMode val="edge"/>
          <c:yMode val="edge"/>
          <c:x val="0.69108280254777066"/>
          <c:y val="0.10069444444444445"/>
          <c:w val="0.25477707006369421"/>
          <c:h val="0.33333333333333337"/>
        </c:manualLayout>
      </c:layout>
      <c:overlay val="0"/>
      <c:spPr>
        <a:noFill/>
      </c:spPr>
      <c:txPr>
        <a:bodyPr/>
        <a:lstStyle/>
        <a:p>
          <a:pPr>
            <a:defRPr sz="920" b="0" i="0" u="none" strike="noStrike" baseline="0">
              <a:solidFill>
                <a:srgbClr val="000000"/>
              </a:solidFill>
              <a:latin typeface="Calibri"/>
              <a:ea typeface="Calibri"/>
              <a:cs typeface="Calibri"/>
            </a:defRPr>
          </a:pPr>
          <a:endParaRPr lang="zh-TW"/>
        </a:p>
      </c:txPr>
    </c:legend>
    <c:plotVisOnly val="1"/>
    <c:dispBlanksAs val="gap"/>
    <c:showDLblsOverMax val="0"/>
  </c:chart>
  <c:txPr>
    <a:bodyPr/>
    <a:lstStyle/>
    <a:p>
      <a:pPr>
        <a:defRPr sz="1000" b="0" i="0" u="none" strike="noStrike" baseline="0">
          <a:solidFill>
            <a:srgbClr val="000000"/>
          </a:solidFill>
          <a:latin typeface="Calibri"/>
          <a:ea typeface="Calibri"/>
          <a:cs typeface="Calibri"/>
        </a:defRPr>
      </a:pPr>
      <a:endParaRPr lang="zh-TW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3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900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3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900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2" Type="http://schemas.openxmlformats.org/officeDocument/2006/relationships/image" Target="../media/image7.wmf"/><Relationship Id="rId1" Type="http://schemas.openxmlformats.org/officeDocument/2006/relationships/image" Target="../media/image6.wmf"/><Relationship Id="rId4" Type="http://schemas.openxmlformats.org/officeDocument/2006/relationships/image" Target="../media/image9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mf"/><Relationship Id="rId2" Type="http://schemas.openxmlformats.org/officeDocument/2006/relationships/image" Target="../media/image12.wmf"/><Relationship Id="rId1" Type="http://schemas.openxmlformats.org/officeDocument/2006/relationships/image" Target="../media/image11.wmf"/><Relationship Id="rId4" Type="http://schemas.openxmlformats.org/officeDocument/2006/relationships/image" Target="../media/image14.e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8.wmf"/><Relationship Id="rId1" Type="http://schemas.openxmlformats.org/officeDocument/2006/relationships/image" Target="../media/image17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26.wmf"/><Relationship Id="rId2" Type="http://schemas.openxmlformats.org/officeDocument/2006/relationships/image" Target="../media/image25.wmf"/><Relationship Id="rId1" Type="http://schemas.openxmlformats.org/officeDocument/2006/relationships/image" Target="../media/image24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56.wmf"/><Relationship Id="rId2" Type="http://schemas.openxmlformats.org/officeDocument/2006/relationships/image" Target="../media/image55.wmf"/><Relationship Id="rId1" Type="http://schemas.openxmlformats.org/officeDocument/2006/relationships/image" Target="../media/image54.wmf"/><Relationship Id="rId4" Type="http://schemas.openxmlformats.org/officeDocument/2006/relationships/image" Target="../media/image57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68.wmf"/><Relationship Id="rId2" Type="http://schemas.openxmlformats.org/officeDocument/2006/relationships/image" Target="../media/image67.wmf"/><Relationship Id="rId1" Type="http://schemas.openxmlformats.org/officeDocument/2006/relationships/image" Target="../media/image66.wmf"/><Relationship Id="rId4" Type="http://schemas.openxmlformats.org/officeDocument/2006/relationships/image" Target="../media/image57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7FB05D-A85A-41E9-95F8-557FC4A8E4EF}" type="datetimeFigureOut">
              <a:rPr lang="zh-TW" altLang="en-US" smtClean="0"/>
              <a:t>2019/5/17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9FA8AB-93ED-4030-B179-2AF13832ABA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996579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Try </a:t>
            </a:r>
            <a:r>
              <a:rPr lang="zh-CN" altLang="en-US" dirty="0"/>
              <a:t>講清楚脈絡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702961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下層筋都有可能</a:t>
            </a:r>
            <a:endParaRPr lang="en-US" altLang="zh-TW" dirty="0"/>
          </a:p>
          <a:p>
            <a:r>
              <a:rPr lang="zh-TW" altLang="en-US" dirty="0"/>
              <a:t>梁長影響 </a:t>
            </a:r>
            <a:r>
              <a:rPr lang="en-US" altLang="zh-TW" dirty="0"/>
              <a:t>Moment Decay &amp; </a:t>
            </a:r>
            <a:r>
              <a:rPr lang="en-US" altLang="zh-TW" dirty="0" err="1"/>
              <a:t>Ld</a:t>
            </a:r>
            <a:r>
              <a:rPr lang="en-US" altLang="zh-TW" dirty="0"/>
              <a:t>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46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210800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27=&gt;11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47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590159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混凝土強度越高效果越好</a:t>
            </a:r>
            <a:endParaRPr lang="en-US" altLang="zh-TW" dirty="0"/>
          </a:p>
          <a:p>
            <a:r>
              <a:rPr lang="zh-TW" altLang="en-US" dirty="0"/>
              <a:t>重力需考慮樓版 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48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277449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>
                <a:effectLst/>
              </a:rPr>
              <a:t>手做一次模型</a:t>
            </a:r>
          </a:p>
          <a:p>
            <a:r>
              <a:rPr lang="zh-TW" altLang="en-US" dirty="0">
                <a:effectLst/>
              </a:rPr>
              <a:t>開發程式 </a:t>
            </a:r>
            <a:r>
              <a:rPr lang="en-US" dirty="0">
                <a:effectLst/>
              </a:rPr>
              <a:t>for </a:t>
            </a:r>
            <a:r>
              <a:rPr lang="en-US" dirty="0" err="1">
                <a:effectLst/>
              </a:rPr>
              <a:t>etabs</a:t>
            </a:r>
            <a:r>
              <a:rPr lang="en-US" dirty="0">
                <a:effectLst/>
              </a:rPr>
              <a:t> 2016</a:t>
            </a:r>
          </a:p>
          <a:p>
            <a:r>
              <a:rPr lang="zh-TW" altLang="en-US" dirty="0">
                <a:effectLst/>
              </a:rPr>
              <a:t>塑絞設定</a:t>
            </a:r>
          </a:p>
          <a:p>
            <a:pPr lvl="1"/>
            <a:r>
              <a:rPr lang="en-US" dirty="0">
                <a:effectLst/>
              </a:rPr>
              <a:t>TEASPA</a:t>
            </a:r>
          </a:p>
          <a:p>
            <a:pPr lvl="1"/>
            <a:r>
              <a:rPr lang="en-US" dirty="0">
                <a:effectLst/>
              </a:rPr>
              <a:t>SERCB</a:t>
            </a:r>
          </a:p>
          <a:p>
            <a:pPr lvl="1"/>
            <a:r>
              <a:rPr lang="zh-TW" altLang="en-US" dirty="0">
                <a:effectLst/>
              </a:rPr>
              <a:t>遲滯迴圈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49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677600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大部分是直通筋，不太準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50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581285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定義非線性驗證的邊界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54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688146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比較 </a:t>
            </a:r>
            <a:r>
              <a:rPr lang="en-US" altLang="zh-TW" dirty="0"/>
              <a:t>Ra,</a:t>
            </a:r>
            <a:r>
              <a:rPr lang="en-US" altLang="zh-TW" baseline="0" dirty="0"/>
              <a:t> R</a:t>
            </a:r>
            <a:r>
              <a:rPr lang="zh-TW" altLang="en-US" dirty="0"/>
              <a:t> 值</a:t>
            </a:r>
            <a:endParaRPr lang="en-US" altLang="zh-TW" dirty="0"/>
          </a:p>
          <a:p>
            <a:r>
              <a:rPr lang="en-US" altLang="zh-TW" dirty="0"/>
              <a:t>DBE, MCE </a:t>
            </a:r>
            <a:r>
              <a:rPr lang="zh-TW" altLang="en-US" dirty="0"/>
              <a:t>的性能績效點對應到 </a:t>
            </a:r>
            <a:r>
              <a:rPr lang="en-US" altLang="zh-TW" dirty="0" err="1"/>
              <a:t>delta_u</a:t>
            </a:r>
            <a:endParaRPr lang="en-US" altLang="zh-TW" dirty="0"/>
          </a:p>
          <a:p>
            <a:r>
              <a:rPr lang="zh-TW" altLang="en-US" dirty="0"/>
              <a:t>雙線性化找到 </a:t>
            </a:r>
            <a:r>
              <a:rPr lang="en-US" altLang="zh-TW" dirty="0" err="1"/>
              <a:t>delta_y,eff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55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63273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58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845091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>
                <a:effectLst/>
              </a:rPr>
              <a:t>傳統斷筋 </a:t>
            </a:r>
            <a:r>
              <a:rPr lang="en-US" altLang="zh-TW" dirty="0">
                <a:effectLst/>
              </a:rPr>
              <a:t>max(</a:t>
            </a:r>
            <a:r>
              <a:rPr lang="en-US" altLang="zh-TW" dirty="0" err="1">
                <a:effectLst/>
              </a:rPr>
              <a:t>ld</a:t>
            </a:r>
            <a:r>
              <a:rPr lang="en-US" altLang="zh-TW" dirty="0">
                <a:effectLst/>
              </a:rPr>
              <a:t>, 1/3 span)</a:t>
            </a:r>
          </a:p>
          <a:p>
            <a:pPr lvl="1"/>
            <a:r>
              <a:rPr lang="zh-TW" altLang="en-US" dirty="0">
                <a:effectLst/>
              </a:rPr>
              <a:t>簡算法延伸長度比梁長還長 取最大直接配</a:t>
            </a:r>
          </a:p>
          <a:p>
            <a:r>
              <a:rPr lang="en-US" dirty="0"/>
              <a:t>1140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040761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 </a:t>
            </a:r>
            <a:r>
              <a:rPr lang="zh-TW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問題與目標</a:t>
            </a:r>
            <a:endParaRPr lang="zh-TW" alt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目前工程上斷筋處都固定在 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1/3 </a:t>
            </a: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或是 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1/5 </a:t>
            </a: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處</a:t>
            </a:r>
          </a:p>
          <a:p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之所以這樣是為了施工上比較方便</a:t>
            </a:r>
          </a:p>
          <a:p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但是這樣會有不經濟的問題產生</a:t>
            </a:r>
          </a:p>
          <a:p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如果我們能做到根據需求來決定斷筋處</a:t>
            </a:r>
          </a:p>
          <a:p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就能節省鋼筋的用量</a:t>
            </a:r>
          </a:p>
          <a:p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168899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GA </a:t>
            </a:r>
            <a:r>
              <a:rPr lang="zh-TW" altLang="en-US" dirty="0"/>
              <a:t>演算法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407758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傳統不經濟 </a:t>
            </a:r>
            <a:endParaRPr lang="en-US" dirty="0"/>
          </a:p>
          <a:p>
            <a:r>
              <a:rPr lang="en-US" dirty="0"/>
              <a:t>828</a:t>
            </a:r>
          </a:p>
          <a:p>
            <a:r>
              <a:rPr lang="zh-TW" altLang="en-US" dirty="0"/>
              <a:t>傳統不保守 不符合 混凝土結構設計規範 </a:t>
            </a:r>
            <a:r>
              <a:rPr lang="en-US" altLang="zh-TW" dirty="0"/>
              <a:t>401-100 R5.11.2 </a:t>
            </a:r>
          </a:p>
          <a:p>
            <a:r>
              <a:rPr lang="en-US" altLang="zh-TW" dirty="0"/>
              <a:t>1140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201811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11076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762485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>
                <a:effectLst/>
              </a:rPr>
              <a:t>由於很複雜，先記得最終的結果</a:t>
            </a:r>
            <a:endParaRPr lang="en-US" altLang="zh-TW" dirty="0">
              <a:effectLst/>
            </a:endParaRPr>
          </a:p>
          <a:p>
            <a:r>
              <a:rPr lang="en-US" altLang="zh-TW" dirty="0">
                <a:effectLst/>
              </a:rPr>
              <a:t>400</a:t>
            </a:r>
            <a:endParaRPr lang="zh-TW" altLang="en-US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38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622627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3500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39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195132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>
                <a:effectLst/>
              </a:rPr>
              <a:t>效果不好的地方用傳統斷筋</a:t>
            </a:r>
          </a:p>
          <a:p>
            <a:pPr lvl="1"/>
            <a:r>
              <a:rPr lang="en-US" altLang="zh-TW" dirty="0">
                <a:effectLst/>
              </a:rPr>
              <a:t>93.50 =&gt; 93.23</a:t>
            </a:r>
          </a:p>
          <a:p>
            <a:pPr lvl="1"/>
            <a:r>
              <a:rPr lang="en-US" altLang="zh-TW" dirty="0">
                <a:effectLst/>
              </a:rPr>
              <a:t>101.04 =&gt; 97.80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五點斷筋 </a:t>
            </a:r>
            <a:endParaRPr lang="en-US" altLang="zh-TW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40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755819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or.fr/" TargetMode="External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 Slide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sosceles Triangle 10"/>
          <p:cNvSpPr/>
          <p:nvPr userDrawn="1"/>
        </p:nvSpPr>
        <p:spPr>
          <a:xfrm>
            <a:off x="9420352" y="4468648"/>
            <a:ext cx="2771648" cy="2389352"/>
          </a:xfrm>
          <a:prstGeom prst="triangle">
            <a:avLst>
              <a:gd name="adj" fmla="val 100000"/>
            </a:avLst>
          </a:prstGeom>
          <a:solidFill>
            <a:schemeClr val="tx1">
              <a:lumMod val="65000"/>
              <a:lumOff val="35000"/>
              <a:alpha val="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fr-FR"/>
          </a:p>
        </p:txBody>
      </p:sp>
      <p:sp>
        <p:nvSpPr>
          <p:cNvPr id="10" name="Isosceles Triangle 9"/>
          <p:cNvSpPr/>
          <p:nvPr userDrawn="1"/>
        </p:nvSpPr>
        <p:spPr>
          <a:xfrm>
            <a:off x="10188448" y="5130800"/>
            <a:ext cx="2003552" cy="1727200"/>
          </a:xfrm>
          <a:prstGeom prst="triangle">
            <a:avLst>
              <a:gd name="adj" fmla="val 100000"/>
            </a:avLst>
          </a:prstGeom>
          <a:solidFill>
            <a:schemeClr val="tx1">
              <a:lumMod val="65000"/>
              <a:lumOff val="35000"/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2B3B4D-10A2-4BE1-AB8E-3DCE5A42732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7E7069-7A31-444D-80E6-B61C02E1392B}" type="datetime1">
              <a:rPr lang="fr-FR" altLang="zh-TW" smtClean="0"/>
              <a:t>17/05/2019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EEBF60-08D0-4FC5-B9EF-E3C7B7F028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5B4B90-A549-404C-9A50-A6D4578094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69966981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s - 3 Collage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40644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4064400" y="0"/>
            <a:ext cx="40644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8128800" y="0"/>
            <a:ext cx="40632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F9846574-C5D9-4541-A02B-C658C40675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24F10B-ECA2-4753-8694-8A0132243A1A}" type="datetime1">
              <a:rPr lang="fr-FR" altLang="zh-TW" smtClean="0"/>
              <a:t>17/05/2019</a:t>
            </a:fld>
            <a:endParaRPr lang="fr-FR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3CF8029F-A75F-4A6C-9B77-D4DC0F2CEC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0F7FFB95-0236-4810-BE8A-09F9C6E409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76798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s - 6 Collage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4064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4064000" y="0"/>
            <a:ext cx="4064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8128000" y="0"/>
            <a:ext cx="4064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8128000" y="3429000"/>
            <a:ext cx="4064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4" hasCustomPrompt="1"/>
          </p:nvPr>
        </p:nvSpPr>
        <p:spPr>
          <a:xfrm>
            <a:off x="4064000" y="3429000"/>
            <a:ext cx="4064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15" hasCustomPrompt="1"/>
          </p:nvPr>
        </p:nvSpPr>
        <p:spPr>
          <a:xfrm>
            <a:off x="0" y="3429000"/>
            <a:ext cx="4064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4F64A90B-CF09-4A0C-964C-CCE2F389150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3763D6-108C-484F-A72E-357B7AC47626}" type="datetime1">
              <a:rPr lang="fr-FR" altLang="zh-TW" smtClean="0"/>
              <a:t>17/05/2019</a:t>
            </a:fld>
            <a:endParaRPr lang="fr-FR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38A952C6-C50D-4D27-A031-9F982CD85D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A6D60CB7-F310-48A1-80FC-606923F4C8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39608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- Fullscreen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cover</a:t>
            </a:r>
            <a:r>
              <a:rPr lang="fr-FR" dirty="0"/>
              <a:t>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54A077DE-2949-4E1A-A7D2-4FBE62B42A1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A2E91A-1B1C-4AA6-BE7D-BFAB22416A0A}" type="datetime1">
              <a:rPr lang="fr-FR" altLang="zh-TW" smtClean="0"/>
              <a:t>17/05/2019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E3EE20-567C-4C34-8BB7-F1F7931EC0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8ABE87-6DB0-404E-870D-522D1C6466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69312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- 2 Collage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3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3D674FCD-0A62-42CB-A507-A24ACB4903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63E6B3-FD71-4468-88B9-C0735253CCAA}" type="datetime1">
              <a:rPr lang="fr-FR" altLang="zh-TW" smtClean="0"/>
              <a:t>17/05/2019</a:t>
            </a:fld>
            <a:endParaRPr lang="fr-FR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2AAB05D0-E22C-472E-BF13-4E9F01506B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A3109015-8337-4804-B005-FEEEEB222C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37686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839788" y="660400"/>
            <a:ext cx="4481512" cy="701731"/>
          </a:xfrm>
          <a:prstGeom prst="rect">
            <a:avLst/>
          </a:prstGeom>
        </p:spPr>
        <p:txBody>
          <a:bodyPr lIns="0">
            <a:spAutoFit/>
          </a:bodyPr>
          <a:lstStyle>
            <a:lvl1pPr marL="0" indent="0">
              <a:buNone/>
              <a:defRPr sz="4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fr-FR" dirty="0" err="1"/>
              <a:t>Title</a:t>
            </a:r>
            <a:r>
              <a:rPr lang="fr-FR" dirty="0"/>
              <a:t> </a:t>
            </a:r>
            <a:r>
              <a:rPr lang="fr-FR" dirty="0" err="1"/>
              <a:t>goes</a:t>
            </a:r>
            <a:r>
              <a:rPr lang="fr-FR" dirty="0"/>
              <a:t> </a:t>
            </a:r>
            <a:r>
              <a:rPr lang="fr-FR" dirty="0" err="1"/>
              <a:t>here</a:t>
            </a:r>
            <a:endParaRPr lang="fr-FR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23EC2353-4E52-497D-A4B2-2E750BD50B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037967-40FB-4E34-8FF3-6969956CCBF8}" type="datetime1">
              <a:rPr lang="fr-FR" altLang="zh-TW" smtClean="0"/>
              <a:t>17/05/2019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313D28-51FB-4F50-BDBF-A7C8780FD0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E1FB78-7A43-425A-87EA-CC2A172D34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31762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etitors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839788" y="660400"/>
            <a:ext cx="4481512" cy="701731"/>
          </a:xfrm>
          <a:prstGeom prst="rect">
            <a:avLst/>
          </a:prstGeom>
        </p:spPr>
        <p:txBody>
          <a:bodyPr lIns="0">
            <a:spAutoFit/>
          </a:bodyPr>
          <a:lstStyle>
            <a:lvl1pPr marL="0" indent="0">
              <a:buNone/>
              <a:defRPr sz="4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fr-FR" dirty="0" err="1"/>
              <a:t>Title</a:t>
            </a:r>
            <a:r>
              <a:rPr lang="fr-FR" dirty="0"/>
              <a:t> </a:t>
            </a:r>
            <a:r>
              <a:rPr lang="fr-FR" dirty="0" err="1"/>
              <a:t>goes</a:t>
            </a:r>
            <a:r>
              <a:rPr lang="fr-FR" dirty="0"/>
              <a:t> </a:t>
            </a:r>
            <a:r>
              <a:rPr lang="fr-FR" dirty="0" err="1"/>
              <a:t>here</a:t>
            </a:r>
            <a:endParaRPr lang="fr-FR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1172069" y="2515800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3830366" y="2515800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6488663" y="2515800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9146960" y="2515800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1172069" y="4167046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6" hasCustomPrompt="1"/>
          </p:nvPr>
        </p:nvSpPr>
        <p:spPr>
          <a:xfrm>
            <a:off x="3830366" y="4167046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7" hasCustomPrompt="1"/>
          </p:nvPr>
        </p:nvSpPr>
        <p:spPr>
          <a:xfrm>
            <a:off x="6488663" y="4167046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18" hasCustomPrompt="1"/>
          </p:nvPr>
        </p:nvSpPr>
        <p:spPr>
          <a:xfrm>
            <a:off x="9146960" y="4167046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B65860AB-B60C-4CB6-A224-D2EEA226F7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ACC2AA-C9BE-4B6D-A61B-7594931CB630}" type="datetime1">
              <a:rPr lang="fr-FR" altLang="zh-TW" smtClean="0"/>
              <a:t>17/05/2019</a:t>
            </a:fld>
            <a:endParaRPr lang="fr-FR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B364F6EB-F5B4-42CC-A158-D347FFFC81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3F45674F-4740-4A8E-B735-D260A20B0C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41456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nders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839788" y="660400"/>
            <a:ext cx="4481512" cy="701731"/>
          </a:xfrm>
          <a:prstGeom prst="rect">
            <a:avLst/>
          </a:prstGeom>
        </p:spPr>
        <p:txBody>
          <a:bodyPr lIns="0">
            <a:spAutoFit/>
          </a:bodyPr>
          <a:lstStyle>
            <a:lvl1pPr marL="0" indent="0">
              <a:buNone/>
              <a:defRPr sz="4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fr-FR" dirty="0" err="1"/>
              <a:t>Title</a:t>
            </a:r>
            <a:r>
              <a:rPr lang="fr-FR" dirty="0"/>
              <a:t> </a:t>
            </a:r>
            <a:r>
              <a:rPr lang="fr-FR" dirty="0" err="1"/>
              <a:t>goes</a:t>
            </a:r>
            <a:r>
              <a:rPr lang="fr-FR" dirty="0"/>
              <a:t> </a:t>
            </a:r>
            <a:r>
              <a:rPr lang="fr-FR" dirty="0" err="1"/>
              <a:t>here</a:t>
            </a:r>
            <a:endParaRPr lang="fr-FR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1413649" y="1907253"/>
            <a:ext cx="1588275" cy="1588275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r>
              <a:rPr lang="fr-FR" dirty="0"/>
              <a:t>Picture</a:t>
            </a:r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5303478" y="1907253"/>
            <a:ext cx="1588275" cy="1588275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r>
              <a:rPr lang="fr-FR" dirty="0"/>
              <a:t>Picture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9193307" y="1907253"/>
            <a:ext cx="1588275" cy="1588275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r>
              <a:rPr lang="fr-FR" dirty="0"/>
              <a:t>Picture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D8D4F98B-F535-42AC-B3A6-07C069450A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45520A-363C-425F-A28D-4D02521E9EC2}" type="datetime1">
              <a:rPr lang="fr-FR" altLang="zh-TW" smtClean="0"/>
              <a:t>17/05/2019</a:t>
            </a:fld>
            <a:endParaRPr lang="fr-FR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0936F9E3-BC92-4459-8066-2F25BDEDE1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942BD7FB-F1A6-4341-AF8B-A390D4CD43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79063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rget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2095500" y="2084199"/>
            <a:ext cx="1961858" cy="1961858"/>
          </a:xfrm>
          <a:prstGeom prst="ellipse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8134642" y="2149621"/>
            <a:ext cx="1961858" cy="1961858"/>
          </a:xfrm>
          <a:prstGeom prst="ellipse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839788" y="660400"/>
            <a:ext cx="4481512" cy="701731"/>
          </a:xfrm>
          <a:prstGeom prst="rect">
            <a:avLst/>
          </a:prstGeom>
        </p:spPr>
        <p:txBody>
          <a:bodyPr lIns="0">
            <a:spAutoFit/>
          </a:bodyPr>
          <a:lstStyle>
            <a:lvl1pPr marL="0" indent="0">
              <a:buNone/>
              <a:defRPr sz="4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fr-FR" dirty="0" err="1"/>
              <a:t>Title</a:t>
            </a:r>
            <a:r>
              <a:rPr lang="fr-FR" dirty="0"/>
              <a:t> </a:t>
            </a:r>
            <a:r>
              <a:rPr lang="fr-FR" dirty="0" err="1"/>
              <a:t>goes</a:t>
            </a:r>
            <a:r>
              <a:rPr lang="fr-FR" dirty="0"/>
              <a:t> </a:t>
            </a:r>
            <a:r>
              <a:rPr lang="fr-FR" dirty="0" err="1"/>
              <a:t>here</a:t>
            </a:r>
            <a:endParaRPr lang="fr-FR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3D391910-59C3-4A6C-A92C-14BCFCAACB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2E36E1-A9EF-44B8-BDC2-AD38F076111B}" type="datetime1">
              <a:rPr lang="fr-FR" altLang="zh-TW" smtClean="0"/>
              <a:t>17/05/2019</a:t>
            </a:fld>
            <a:endParaRPr lang="fr-FR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851203F5-0452-4F1B-8FDA-93CDD55EA7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075E621A-06C1-48FB-B4B5-A6049B394C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46326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312089D0-15D8-4668-94AB-2DD2C8345D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060845-F4F6-4A6C-87EC-25D40DD76F66}" type="datetime1">
              <a:rPr lang="fr-FR" altLang="zh-TW" smtClean="0"/>
              <a:t>17/05/2019</a:t>
            </a:fld>
            <a:endParaRPr lang="fr-FR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805F1F3D-483B-4FDF-BBAA-1EC89A09FE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D4F66571-F47F-42A0-B34E-6EE3B52130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99338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or.fr">
    <p:bg>
      <p:bgPr>
        <a:solidFill>
          <a:srgbClr val="1B1B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839788" y="1600200"/>
            <a:ext cx="4413250" cy="193899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fr-FR" sz="4000" dirty="0" err="1"/>
              <a:t>Proudly</a:t>
            </a:r>
            <a:r>
              <a:rPr lang="fr-FR" sz="4000" dirty="0"/>
              <a:t> made </a:t>
            </a:r>
            <a:br>
              <a:rPr lang="fr-FR" sz="4000" dirty="0"/>
            </a:br>
            <a:r>
              <a:rPr lang="fr-FR" sz="4000" dirty="0"/>
              <a:t>by</a:t>
            </a:r>
            <a:r>
              <a:rPr lang="fr-FR" sz="40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 </a:t>
            </a:r>
            <a:r>
              <a:rPr lang="fr-FR" sz="4000" dirty="0">
                <a:solidFill>
                  <a:schemeClr val="bg1"/>
                </a:solidFill>
              </a:rPr>
              <a:t>Slidor.</a:t>
            </a:r>
          </a:p>
          <a:p>
            <a:r>
              <a:rPr lang="fr-FR" sz="4000" dirty="0" err="1"/>
              <a:t>With</a:t>
            </a:r>
            <a:r>
              <a:rPr lang="fr-FR" sz="4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" name="Freeform 111"/>
          <p:cNvSpPr>
            <a:spLocks/>
          </p:cNvSpPr>
          <p:nvPr userDrawn="1"/>
        </p:nvSpPr>
        <p:spPr bwMode="auto">
          <a:xfrm>
            <a:off x="2047875" y="2983070"/>
            <a:ext cx="468680" cy="410716"/>
          </a:xfrm>
          <a:custGeom>
            <a:avLst/>
            <a:gdLst>
              <a:gd name="T0" fmla="*/ 0 w 248"/>
              <a:gd name="T1" fmla="*/ 64 h 217"/>
              <a:gd name="T2" fmla="*/ 123 w 248"/>
              <a:gd name="T3" fmla="*/ 217 h 217"/>
              <a:gd name="T4" fmla="*/ 248 w 248"/>
              <a:gd name="T5" fmla="*/ 66 h 217"/>
              <a:gd name="T6" fmla="*/ 189 w 248"/>
              <a:gd name="T7" fmla="*/ 1 h 217"/>
              <a:gd name="T8" fmla="*/ 124 w 248"/>
              <a:gd name="T9" fmla="*/ 57 h 217"/>
              <a:gd name="T10" fmla="*/ 61 w 248"/>
              <a:gd name="T11" fmla="*/ 1 h 217"/>
              <a:gd name="T12" fmla="*/ 0 w 248"/>
              <a:gd name="T13" fmla="*/ 64 h 2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48" h="217">
                <a:moveTo>
                  <a:pt x="0" y="64"/>
                </a:moveTo>
                <a:cubicBezTo>
                  <a:pt x="0" y="144"/>
                  <a:pt x="123" y="217"/>
                  <a:pt x="123" y="217"/>
                </a:cubicBezTo>
                <a:cubicBezTo>
                  <a:pt x="123" y="217"/>
                  <a:pt x="248" y="146"/>
                  <a:pt x="248" y="66"/>
                </a:cubicBezTo>
                <a:cubicBezTo>
                  <a:pt x="248" y="33"/>
                  <a:pt x="225" y="2"/>
                  <a:pt x="189" y="1"/>
                </a:cubicBezTo>
                <a:cubicBezTo>
                  <a:pt x="155" y="1"/>
                  <a:pt x="124" y="24"/>
                  <a:pt x="124" y="57"/>
                </a:cubicBezTo>
                <a:cubicBezTo>
                  <a:pt x="124" y="24"/>
                  <a:pt x="94" y="1"/>
                  <a:pt x="61" y="1"/>
                </a:cubicBezTo>
                <a:cubicBezTo>
                  <a:pt x="25" y="0"/>
                  <a:pt x="0" y="31"/>
                  <a:pt x="0" y="64"/>
                </a:cubicBezTo>
                <a:close/>
              </a:path>
            </a:pathLst>
          </a:custGeom>
          <a:noFill/>
          <a:ln w="28575" cap="flat">
            <a:solidFill>
              <a:srgbClr val="FE1359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0375" y="6438900"/>
            <a:ext cx="1235204" cy="254000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2773363" y="2831306"/>
            <a:ext cx="2630487" cy="707886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fr-FR" sz="4000" dirty="0"/>
              <a:t>from Paris.</a:t>
            </a:r>
          </a:p>
        </p:txBody>
      </p:sp>
      <p:sp>
        <p:nvSpPr>
          <p:cNvPr id="6" name="Rectangle 5">
            <a:hlinkClick r:id="rId3"/>
          </p:cNvPr>
          <p:cNvSpPr/>
          <p:nvPr userDrawn="1"/>
        </p:nvSpPr>
        <p:spPr>
          <a:xfrm>
            <a:off x="839788" y="4083862"/>
            <a:ext cx="3770312" cy="838200"/>
          </a:xfrm>
          <a:prstGeom prst="rect">
            <a:avLst/>
          </a:prstGeom>
          <a:noFill/>
          <a:ln w="38100"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pc="600" dirty="0">
                <a:solidFill>
                  <a:schemeClr val="tx1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SAY HELLO</a:t>
            </a:r>
            <a:endParaRPr lang="fr-FR" spc="6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7" name="Group 6"/>
          <p:cNvGrpSpPr/>
          <p:nvPr userDrawn="1"/>
        </p:nvGrpSpPr>
        <p:grpSpPr>
          <a:xfrm>
            <a:off x="6535172" y="3836900"/>
            <a:ext cx="5656828" cy="3021100"/>
            <a:chOff x="5818189" y="1958042"/>
            <a:chExt cx="5656828" cy="3021100"/>
          </a:xfrm>
        </p:grpSpPr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8927532" y="2652277"/>
              <a:ext cx="673642" cy="267693"/>
            </a:xfrm>
            <a:custGeom>
              <a:avLst/>
              <a:gdLst>
                <a:gd name="T0" fmla="*/ 91 w 114"/>
                <a:gd name="T1" fmla="*/ 45 h 45"/>
                <a:gd name="T2" fmla="*/ 20 w 114"/>
                <a:gd name="T3" fmla="*/ 45 h 45"/>
                <a:gd name="T4" fmla="*/ 0 w 114"/>
                <a:gd name="T5" fmla="*/ 25 h 45"/>
                <a:gd name="T6" fmla="*/ 20 w 114"/>
                <a:gd name="T7" fmla="*/ 5 h 45"/>
                <a:gd name="T8" fmla="*/ 33 w 114"/>
                <a:gd name="T9" fmla="*/ 10 h 45"/>
                <a:gd name="T10" fmla="*/ 34 w 114"/>
                <a:gd name="T11" fmla="*/ 16 h 45"/>
                <a:gd name="T12" fmla="*/ 28 w 114"/>
                <a:gd name="T13" fmla="*/ 16 h 45"/>
                <a:gd name="T14" fmla="*/ 20 w 114"/>
                <a:gd name="T15" fmla="*/ 13 h 45"/>
                <a:gd name="T16" fmla="*/ 8 w 114"/>
                <a:gd name="T17" fmla="*/ 25 h 45"/>
                <a:gd name="T18" fmla="*/ 20 w 114"/>
                <a:gd name="T19" fmla="*/ 37 h 45"/>
                <a:gd name="T20" fmla="*/ 91 w 114"/>
                <a:gd name="T21" fmla="*/ 37 h 45"/>
                <a:gd name="T22" fmla="*/ 106 w 114"/>
                <a:gd name="T23" fmla="*/ 22 h 45"/>
                <a:gd name="T24" fmla="*/ 91 w 114"/>
                <a:gd name="T25" fmla="*/ 8 h 45"/>
                <a:gd name="T26" fmla="*/ 81 w 114"/>
                <a:gd name="T27" fmla="*/ 13 h 45"/>
                <a:gd name="T28" fmla="*/ 75 w 114"/>
                <a:gd name="T29" fmla="*/ 13 h 45"/>
                <a:gd name="T30" fmla="*/ 75 w 114"/>
                <a:gd name="T31" fmla="*/ 8 h 45"/>
                <a:gd name="T32" fmla="*/ 91 w 114"/>
                <a:gd name="T33" fmla="*/ 0 h 45"/>
                <a:gd name="T34" fmla="*/ 114 w 114"/>
                <a:gd name="T35" fmla="*/ 22 h 45"/>
                <a:gd name="T36" fmla="*/ 91 w 114"/>
                <a:gd name="T37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14" h="45">
                  <a:moveTo>
                    <a:pt x="91" y="45"/>
                  </a:moveTo>
                  <a:cubicBezTo>
                    <a:pt x="20" y="45"/>
                    <a:pt x="20" y="45"/>
                    <a:pt x="20" y="45"/>
                  </a:cubicBezTo>
                  <a:cubicBezTo>
                    <a:pt x="9" y="45"/>
                    <a:pt x="0" y="36"/>
                    <a:pt x="0" y="25"/>
                  </a:cubicBezTo>
                  <a:cubicBezTo>
                    <a:pt x="0" y="14"/>
                    <a:pt x="9" y="5"/>
                    <a:pt x="20" y="5"/>
                  </a:cubicBezTo>
                  <a:cubicBezTo>
                    <a:pt x="25" y="5"/>
                    <a:pt x="30" y="7"/>
                    <a:pt x="33" y="10"/>
                  </a:cubicBezTo>
                  <a:cubicBezTo>
                    <a:pt x="35" y="12"/>
                    <a:pt x="35" y="14"/>
                    <a:pt x="34" y="16"/>
                  </a:cubicBezTo>
                  <a:cubicBezTo>
                    <a:pt x="32" y="17"/>
                    <a:pt x="30" y="18"/>
                    <a:pt x="28" y="16"/>
                  </a:cubicBezTo>
                  <a:cubicBezTo>
                    <a:pt x="26" y="14"/>
                    <a:pt x="23" y="13"/>
                    <a:pt x="20" y="13"/>
                  </a:cubicBezTo>
                  <a:cubicBezTo>
                    <a:pt x="13" y="13"/>
                    <a:pt x="8" y="18"/>
                    <a:pt x="8" y="25"/>
                  </a:cubicBezTo>
                  <a:cubicBezTo>
                    <a:pt x="8" y="31"/>
                    <a:pt x="13" y="37"/>
                    <a:pt x="20" y="37"/>
                  </a:cubicBezTo>
                  <a:cubicBezTo>
                    <a:pt x="91" y="37"/>
                    <a:pt x="91" y="37"/>
                    <a:pt x="91" y="37"/>
                  </a:cubicBezTo>
                  <a:cubicBezTo>
                    <a:pt x="99" y="37"/>
                    <a:pt x="106" y="30"/>
                    <a:pt x="106" y="22"/>
                  </a:cubicBezTo>
                  <a:cubicBezTo>
                    <a:pt x="106" y="14"/>
                    <a:pt x="99" y="8"/>
                    <a:pt x="91" y="8"/>
                  </a:cubicBezTo>
                  <a:cubicBezTo>
                    <a:pt x="87" y="8"/>
                    <a:pt x="83" y="10"/>
                    <a:pt x="81" y="13"/>
                  </a:cubicBezTo>
                  <a:cubicBezTo>
                    <a:pt x="79" y="14"/>
                    <a:pt x="77" y="15"/>
                    <a:pt x="75" y="13"/>
                  </a:cubicBezTo>
                  <a:cubicBezTo>
                    <a:pt x="73" y="12"/>
                    <a:pt x="73" y="9"/>
                    <a:pt x="75" y="8"/>
                  </a:cubicBezTo>
                  <a:cubicBezTo>
                    <a:pt x="79" y="3"/>
                    <a:pt x="85" y="0"/>
                    <a:pt x="91" y="0"/>
                  </a:cubicBezTo>
                  <a:cubicBezTo>
                    <a:pt x="104" y="0"/>
                    <a:pt x="114" y="10"/>
                    <a:pt x="114" y="22"/>
                  </a:cubicBezTo>
                  <a:cubicBezTo>
                    <a:pt x="114" y="35"/>
                    <a:pt x="104" y="45"/>
                    <a:pt x="91" y="45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auto">
            <a:xfrm>
              <a:off x="9168749" y="2516960"/>
              <a:ext cx="308875" cy="185326"/>
            </a:xfrm>
            <a:custGeom>
              <a:avLst/>
              <a:gdLst>
                <a:gd name="T0" fmla="*/ 48 w 52"/>
                <a:gd name="T1" fmla="*/ 31 h 31"/>
                <a:gd name="T2" fmla="*/ 48 w 52"/>
                <a:gd name="T3" fmla="*/ 31 h 31"/>
                <a:gd name="T4" fmla="*/ 44 w 52"/>
                <a:gd name="T5" fmla="*/ 27 h 31"/>
                <a:gd name="T6" fmla="*/ 44 w 52"/>
                <a:gd name="T7" fmla="*/ 26 h 31"/>
                <a:gd name="T8" fmla="*/ 26 w 52"/>
                <a:gd name="T9" fmla="*/ 8 h 31"/>
                <a:gd name="T10" fmla="*/ 8 w 52"/>
                <a:gd name="T11" fmla="*/ 23 h 31"/>
                <a:gd name="T12" fmla="*/ 3 w 52"/>
                <a:gd name="T13" fmla="*/ 26 h 31"/>
                <a:gd name="T14" fmla="*/ 0 w 52"/>
                <a:gd name="T15" fmla="*/ 21 h 31"/>
                <a:gd name="T16" fmla="*/ 26 w 52"/>
                <a:gd name="T17" fmla="*/ 0 h 31"/>
                <a:gd name="T18" fmla="*/ 52 w 52"/>
                <a:gd name="T19" fmla="*/ 26 h 31"/>
                <a:gd name="T20" fmla="*/ 52 w 52"/>
                <a:gd name="T21" fmla="*/ 27 h 31"/>
                <a:gd name="T22" fmla="*/ 48 w 52"/>
                <a:gd name="T23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2" h="31">
                  <a:moveTo>
                    <a:pt x="48" y="31"/>
                  </a:moveTo>
                  <a:cubicBezTo>
                    <a:pt x="48" y="31"/>
                    <a:pt x="48" y="31"/>
                    <a:pt x="48" y="31"/>
                  </a:cubicBezTo>
                  <a:cubicBezTo>
                    <a:pt x="45" y="31"/>
                    <a:pt x="44" y="29"/>
                    <a:pt x="44" y="27"/>
                  </a:cubicBezTo>
                  <a:cubicBezTo>
                    <a:pt x="44" y="26"/>
                    <a:pt x="44" y="26"/>
                    <a:pt x="44" y="26"/>
                  </a:cubicBezTo>
                  <a:cubicBezTo>
                    <a:pt x="44" y="16"/>
                    <a:pt x="36" y="8"/>
                    <a:pt x="26" y="8"/>
                  </a:cubicBezTo>
                  <a:cubicBezTo>
                    <a:pt x="17" y="8"/>
                    <a:pt x="10" y="14"/>
                    <a:pt x="8" y="23"/>
                  </a:cubicBezTo>
                  <a:cubicBezTo>
                    <a:pt x="8" y="25"/>
                    <a:pt x="6" y="26"/>
                    <a:pt x="3" y="26"/>
                  </a:cubicBezTo>
                  <a:cubicBezTo>
                    <a:pt x="1" y="25"/>
                    <a:pt x="0" y="23"/>
                    <a:pt x="0" y="21"/>
                  </a:cubicBezTo>
                  <a:cubicBezTo>
                    <a:pt x="3" y="9"/>
                    <a:pt x="13" y="0"/>
                    <a:pt x="26" y="0"/>
                  </a:cubicBezTo>
                  <a:cubicBezTo>
                    <a:pt x="40" y="0"/>
                    <a:pt x="52" y="12"/>
                    <a:pt x="52" y="26"/>
                  </a:cubicBezTo>
                  <a:cubicBezTo>
                    <a:pt x="52" y="27"/>
                    <a:pt x="52" y="27"/>
                    <a:pt x="52" y="27"/>
                  </a:cubicBezTo>
                  <a:cubicBezTo>
                    <a:pt x="52" y="29"/>
                    <a:pt x="50" y="31"/>
                    <a:pt x="48" y="31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9033432" y="2552260"/>
              <a:ext cx="205917" cy="179443"/>
            </a:xfrm>
            <a:custGeom>
              <a:avLst/>
              <a:gdLst>
                <a:gd name="T0" fmla="*/ 5 w 35"/>
                <a:gd name="T1" fmla="*/ 30 h 30"/>
                <a:gd name="T2" fmla="*/ 2 w 35"/>
                <a:gd name="T3" fmla="*/ 28 h 30"/>
                <a:gd name="T4" fmla="*/ 0 w 35"/>
                <a:gd name="T5" fmla="*/ 20 h 30"/>
                <a:gd name="T6" fmla="*/ 20 w 35"/>
                <a:gd name="T7" fmla="*/ 0 h 30"/>
                <a:gd name="T8" fmla="*/ 33 w 35"/>
                <a:gd name="T9" fmla="*/ 5 h 30"/>
                <a:gd name="T10" fmla="*/ 33 w 35"/>
                <a:gd name="T11" fmla="*/ 11 h 30"/>
                <a:gd name="T12" fmla="*/ 28 w 35"/>
                <a:gd name="T13" fmla="*/ 11 h 30"/>
                <a:gd name="T14" fmla="*/ 20 w 35"/>
                <a:gd name="T15" fmla="*/ 8 h 30"/>
                <a:gd name="T16" fmla="*/ 8 w 35"/>
                <a:gd name="T17" fmla="*/ 20 h 30"/>
                <a:gd name="T18" fmla="*/ 9 w 35"/>
                <a:gd name="T19" fmla="*/ 25 h 30"/>
                <a:gd name="T20" fmla="*/ 7 w 35"/>
                <a:gd name="T21" fmla="*/ 30 h 30"/>
                <a:gd name="T22" fmla="*/ 5 w 35"/>
                <a:gd name="T23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5" h="30">
                  <a:moveTo>
                    <a:pt x="5" y="30"/>
                  </a:moveTo>
                  <a:cubicBezTo>
                    <a:pt x="4" y="30"/>
                    <a:pt x="2" y="29"/>
                    <a:pt x="2" y="28"/>
                  </a:cubicBezTo>
                  <a:cubicBezTo>
                    <a:pt x="1" y="25"/>
                    <a:pt x="0" y="23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25" y="0"/>
                    <a:pt x="29" y="2"/>
                    <a:pt x="33" y="5"/>
                  </a:cubicBezTo>
                  <a:cubicBezTo>
                    <a:pt x="35" y="7"/>
                    <a:pt x="35" y="9"/>
                    <a:pt x="33" y="11"/>
                  </a:cubicBezTo>
                  <a:cubicBezTo>
                    <a:pt x="32" y="13"/>
                    <a:pt x="29" y="13"/>
                    <a:pt x="28" y="11"/>
                  </a:cubicBezTo>
                  <a:cubicBezTo>
                    <a:pt x="26" y="10"/>
                    <a:pt x="24" y="8"/>
                    <a:pt x="20" y="8"/>
                  </a:cubicBezTo>
                  <a:cubicBezTo>
                    <a:pt x="13" y="8"/>
                    <a:pt x="8" y="14"/>
                    <a:pt x="8" y="20"/>
                  </a:cubicBezTo>
                  <a:cubicBezTo>
                    <a:pt x="8" y="22"/>
                    <a:pt x="8" y="23"/>
                    <a:pt x="9" y="25"/>
                  </a:cubicBezTo>
                  <a:cubicBezTo>
                    <a:pt x="10" y="27"/>
                    <a:pt x="9" y="29"/>
                    <a:pt x="7" y="30"/>
                  </a:cubicBezTo>
                  <a:cubicBezTo>
                    <a:pt x="6" y="30"/>
                    <a:pt x="6" y="30"/>
                    <a:pt x="5" y="30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7965606" y="3102353"/>
              <a:ext cx="123550" cy="200034"/>
            </a:xfrm>
            <a:custGeom>
              <a:avLst/>
              <a:gdLst>
                <a:gd name="T0" fmla="*/ 4 w 21"/>
                <a:gd name="T1" fmla="*/ 34 h 34"/>
                <a:gd name="T2" fmla="*/ 0 w 21"/>
                <a:gd name="T3" fmla="*/ 30 h 34"/>
                <a:gd name="T4" fmla="*/ 4 w 21"/>
                <a:gd name="T5" fmla="*/ 26 h 34"/>
                <a:gd name="T6" fmla="*/ 13 w 21"/>
                <a:gd name="T7" fmla="*/ 17 h 34"/>
                <a:gd name="T8" fmla="*/ 4 w 21"/>
                <a:gd name="T9" fmla="*/ 8 h 34"/>
                <a:gd name="T10" fmla="*/ 0 w 21"/>
                <a:gd name="T11" fmla="*/ 4 h 34"/>
                <a:gd name="T12" fmla="*/ 4 w 21"/>
                <a:gd name="T13" fmla="*/ 0 h 34"/>
                <a:gd name="T14" fmla="*/ 21 w 21"/>
                <a:gd name="T15" fmla="*/ 17 h 34"/>
                <a:gd name="T16" fmla="*/ 4 w 21"/>
                <a:gd name="T17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34">
                  <a:moveTo>
                    <a:pt x="4" y="34"/>
                  </a:moveTo>
                  <a:cubicBezTo>
                    <a:pt x="1" y="34"/>
                    <a:pt x="0" y="33"/>
                    <a:pt x="0" y="30"/>
                  </a:cubicBezTo>
                  <a:cubicBezTo>
                    <a:pt x="0" y="28"/>
                    <a:pt x="1" y="26"/>
                    <a:pt x="4" y="26"/>
                  </a:cubicBezTo>
                  <a:cubicBezTo>
                    <a:pt x="9" y="26"/>
                    <a:pt x="13" y="22"/>
                    <a:pt x="13" y="17"/>
                  </a:cubicBezTo>
                  <a:cubicBezTo>
                    <a:pt x="13" y="12"/>
                    <a:pt x="9" y="8"/>
                    <a:pt x="4" y="8"/>
                  </a:cubicBezTo>
                  <a:cubicBezTo>
                    <a:pt x="1" y="8"/>
                    <a:pt x="0" y="6"/>
                    <a:pt x="0" y="4"/>
                  </a:cubicBezTo>
                  <a:cubicBezTo>
                    <a:pt x="0" y="2"/>
                    <a:pt x="1" y="0"/>
                    <a:pt x="4" y="0"/>
                  </a:cubicBezTo>
                  <a:cubicBezTo>
                    <a:pt x="13" y="0"/>
                    <a:pt x="21" y="8"/>
                    <a:pt x="21" y="17"/>
                  </a:cubicBezTo>
                  <a:cubicBezTo>
                    <a:pt x="21" y="27"/>
                    <a:pt x="13" y="34"/>
                    <a:pt x="4" y="34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2" name="Freeform 11"/>
            <p:cNvSpPr>
              <a:spLocks/>
            </p:cNvSpPr>
            <p:nvPr/>
          </p:nvSpPr>
          <p:spPr bwMode="auto">
            <a:xfrm>
              <a:off x="7633198" y="3078820"/>
              <a:ext cx="455958" cy="223567"/>
            </a:xfrm>
            <a:custGeom>
              <a:avLst/>
              <a:gdLst>
                <a:gd name="T0" fmla="*/ 60 w 77"/>
                <a:gd name="T1" fmla="*/ 38 h 38"/>
                <a:gd name="T2" fmla="*/ 19 w 77"/>
                <a:gd name="T3" fmla="*/ 38 h 38"/>
                <a:gd name="T4" fmla="*/ 0 w 77"/>
                <a:gd name="T5" fmla="*/ 19 h 38"/>
                <a:gd name="T6" fmla="*/ 19 w 77"/>
                <a:gd name="T7" fmla="*/ 0 h 38"/>
                <a:gd name="T8" fmla="*/ 31 w 77"/>
                <a:gd name="T9" fmla="*/ 4 h 38"/>
                <a:gd name="T10" fmla="*/ 32 w 77"/>
                <a:gd name="T11" fmla="*/ 10 h 38"/>
                <a:gd name="T12" fmla="*/ 26 w 77"/>
                <a:gd name="T13" fmla="*/ 10 h 38"/>
                <a:gd name="T14" fmla="*/ 19 w 77"/>
                <a:gd name="T15" fmla="*/ 8 h 38"/>
                <a:gd name="T16" fmla="*/ 8 w 77"/>
                <a:gd name="T17" fmla="*/ 19 h 38"/>
                <a:gd name="T18" fmla="*/ 19 w 77"/>
                <a:gd name="T19" fmla="*/ 30 h 38"/>
                <a:gd name="T20" fmla="*/ 60 w 77"/>
                <a:gd name="T21" fmla="*/ 30 h 38"/>
                <a:gd name="T22" fmla="*/ 69 w 77"/>
                <a:gd name="T23" fmla="*/ 21 h 38"/>
                <a:gd name="T24" fmla="*/ 60 w 77"/>
                <a:gd name="T25" fmla="*/ 12 h 38"/>
                <a:gd name="T26" fmla="*/ 54 w 77"/>
                <a:gd name="T27" fmla="*/ 14 h 38"/>
                <a:gd name="T28" fmla="*/ 48 w 77"/>
                <a:gd name="T29" fmla="*/ 13 h 38"/>
                <a:gd name="T30" fmla="*/ 49 w 77"/>
                <a:gd name="T31" fmla="*/ 7 h 38"/>
                <a:gd name="T32" fmla="*/ 60 w 77"/>
                <a:gd name="T33" fmla="*/ 4 h 38"/>
                <a:gd name="T34" fmla="*/ 77 w 77"/>
                <a:gd name="T35" fmla="*/ 21 h 38"/>
                <a:gd name="T36" fmla="*/ 60 w 77"/>
                <a:gd name="T37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7" h="38">
                  <a:moveTo>
                    <a:pt x="60" y="38"/>
                  </a:moveTo>
                  <a:cubicBezTo>
                    <a:pt x="19" y="38"/>
                    <a:pt x="19" y="38"/>
                    <a:pt x="19" y="38"/>
                  </a:cubicBezTo>
                  <a:cubicBezTo>
                    <a:pt x="8" y="38"/>
                    <a:pt x="0" y="30"/>
                    <a:pt x="0" y="19"/>
                  </a:cubicBezTo>
                  <a:cubicBezTo>
                    <a:pt x="0" y="9"/>
                    <a:pt x="8" y="0"/>
                    <a:pt x="19" y="0"/>
                  </a:cubicBezTo>
                  <a:cubicBezTo>
                    <a:pt x="23" y="0"/>
                    <a:pt x="28" y="1"/>
                    <a:pt x="31" y="4"/>
                  </a:cubicBezTo>
                  <a:cubicBezTo>
                    <a:pt x="33" y="5"/>
                    <a:pt x="33" y="8"/>
                    <a:pt x="32" y="10"/>
                  </a:cubicBezTo>
                  <a:cubicBezTo>
                    <a:pt x="30" y="11"/>
                    <a:pt x="28" y="12"/>
                    <a:pt x="26" y="10"/>
                  </a:cubicBezTo>
                  <a:cubicBezTo>
                    <a:pt x="24" y="9"/>
                    <a:pt x="22" y="8"/>
                    <a:pt x="19" y="8"/>
                  </a:cubicBezTo>
                  <a:cubicBezTo>
                    <a:pt x="13" y="8"/>
                    <a:pt x="8" y="13"/>
                    <a:pt x="8" y="19"/>
                  </a:cubicBezTo>
                  <a:cubicBezTo>
                    <a:pt x="8" y="25"/>
                    <a:pt x="13" y="30"/>
                    <a:pt x="19" y="30"/>
                  </a:cubicBezTo>
                  <a:cubicBezTo>
                    <a:pt x="60" y="30"/>
                    <a:pt x="60" y="30"/>
                    <a:pt x="60" y="30"/>
                  </a:cubicBezTo>
                  <a:cubicBezTo>
                    <a:pt x="65" y="30"/>
                    <a:pt x="69" y="26"/>
                    <a:pt x="69" y="21"/>
                  </a:cubicBezTo>
                  <a:cubicBezTo>
                    <a:pt x="69" y="16"/>
                    <a:pt x="65" y="12"/>
                    <a:pt x="60" y="12"/>
                  </a:cubicBezTo>
                  <a:cubicBezTo>
                    <a:pt x="57" y="12"/>
                    <a:pt x="56" y="13"/>
                    <a:pt x="54" y="14"/>
                  </a:cubicBezTo>
                  <a:cubicBezTo>
                    <a:pt x="52" y="15"/>
                    <a:pt x="50" y="15"/>
                    <a:pt x="48" y="13"/>
                  </a:cubicBezTo>
                  <a:cubicBezTo>
                    <a:pt x="47" y="11"/>
                    <a:pt x="47" y="9"/>
                    <a:pt x="49" y="7"/>
                  </a:cubicBezTo>
                  <a:cubicBezTo>
                    <a:pt x="52" y="5"/>
                    <a:pt x="56" y="4"/>
                    <a:pt x="60" y="4"/>
                  </a:cubicBezTo>
                  <a:cubicBezTo>
                    <a:pt x="69" y="4"/>
                    <a:pt x="77" y="12"/>
                    <a:pt x="77" y="21"/>
                  </a:cubicBezTo>
                  <a:cubicBezTo>
                    <a:pt x="77" y="31"/>
                    <a:pt x="69" y="38"/>
                    <a:pt x="60" y="38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>
              <a:off x="7703798" y="2990570"/>
              <a:ext cx="285341" cy="158850"/>
            </a:xfrm>
            <a:custGeom>
              <a:avLst/>
              <a:gdLst>
                <a:gd name="T0" fmla="*/ 44 w 48"/>
                <a:gd name="T1" fmla="*/ 27 h 27"/>
                <a:gd name="T2" fmla="*/ 40 w 48"/>
                <a:gd name="T3" fmla="*/ 23 h 27"/>
                <a:gd name="T4" fmla="*/ 24 w 48"/>
                <a:gd name="T5" fmla="*/ 8 h 27"/>
                <a:gd name="T6" fmla="*/ 9 w 48"/>
                <a:gd name="T7" fmla="*/ 20 h 27"/>
                <a:gd name="T8" fmla="*/ 4 w 48"/>
                <a:gd name="T9" fmla="*/ 23 h 27"/>
                <a:gd name="T10" fmla="*/ 1 w 48"/>
                <a:gd name="T11" fmla="*/ 18 h 27"/>
                <a:gd name="T12" fmla="*/ 24 w 48"/>
                <a:gd name="T13" fmla="*/ 0 h 27"/>
                <a:gd name="T14" fmla="*/ 48 w 48"/>
                <a:gd name="T15" fmla="*/ 23 h 27"/>
                <a:gd name="T16" fmla="*/ 44 w 48"/>
                <a:gd name="T17" fmla="*/ 27 h 27"/>
                <a:gd name="T18" fmla="*/ 44 w 4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27">
                  <a:moveTo>
                    <a:pt x="44" y="27"/>
                  </a:moveTo>
                  <a:cubicBezTo>
                    <a:pt x="42" y="27"/>
                    <a:pt x="40" y="26"/>
                    <a:pt x="40" y="23"/>
                  </a:cubicBezTo>
                  <a:cubicBezTo>
                    <a:pt x="40" y="15"/>
                    <a:pt x="33" y="8"/>
                    <a:pt x="24" y="8"/>
                  </a:cubicBezTo>
                  <a:cubicBezTo>
                    <a:pt x="17" y="8"/>
                    <a:pt x="10" y="13"/>
                    <a:pt x="9" y="20"/>
                  </a:cubicBezTo>
                  <a:cubicBezTo>
                    <a:pt x="8" y="22"/>
                    <a:pt x="6" y="23"/>
                    <a:pt x="4" y="23"/>
                  </a:cubicBezTo>
                  <a:cubicBezTo>
                    <a:pt x="2" y="22"/>
                    <a:pt x="0" y="20"/>
                    <a:pt x="1" y="18"/>
                  </a:cubicBezTo>
                  <a:cubicBezTo>
                    <a:pt x="4" y="7"/>
                    <a:pt x="13" y="0"/>
                    <a:pt x="24" y="0"/>
                  </a:cubicBezTo>
                  <a:cubicBezTo>
                    <a:pt x="37" y="0"/>
                    <a:pt x="48" y="10"/>
                    <a:pt x="48" y="23"/>
                  </a:cubicBezTo>
                  <a:cubicBezTo>
                    <a:pt x="48" y="26"/>
                    <a:pt x="46" y="27"/>
                    <a:pt x="44" y="27"/>
                  </a:cubicBezTo>
                  <a:cubicBezTo>
                    <a:pt x="44" y="27"/>
                    <a:pt x="44" y="27"/>
                    <a:pt x="44" y="27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4" name="Freeform 13"/>
            <p:cNvSpPr>
              <a:spLocks/>
            </p:cNvSpPr>
            <p:nvPr/>
          </p:nvSpPr>
          <p:spPr bwMode="auto">
            <a:xfrm>
              <a:off x="9139333" y="3881897"/>
              <a:ext cx="114724" cy="176500"/>
            </a:xfrm>
            <a:custGeom>
              <a:avLst/>
              <a:gdLst>
                <a:gd name="T0" fmla="*/ 15 w 19"/>
                <a:gd name="T1" fmla="*/ 30 h 30"/>
                <a:gd name="T2" fmla="*/ 0 w 19"/>
                <a:gd name="T3" fmla="*/ 15 h 30"/>
                <a:gd name="T4" fmla="*/ 15 w 19"/>
                <a:gd name="T5" fmla="*/ 0 h 30"/>
                <a:gd name="T6" fmla="*/ 19 w 19"/>
                <a:gd name="T7" fmla="*/ 4 h 30"/>
                <a:gd name="T8" fmla="*/ 15 w 19"/>
                <a:gd name="T9" fmla="*/ 8 h 30"/>
                <a:gd name="T10" fmla="*/ 8 w 19"/>
                <a:gd name="T11" fmla="*/ 15 h 30"/>
                <a:gd name="T12" fmla="*/ 15 w 19"/>
                <a:gd name="T13" fmla="*/ 22 h 30"/>
                <a:gd name="T14" fmla="*/ 19 w 19"/>
                <a:gd name="T15" fmla="*/ 26 h 30"/>
                <a:gd name="T16" fmla="*/ 15 w 19"/>
                <a:gd name="T17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" h="30">
                  <a:moveTo>
                    <a:pt x="15" y="30"/>
                  </a:moveTo>
                  <a:cubicBezTo>
                    <a:pt x="7" y="30"/>
                    <a:pt x="0" y="23"/>
                    <a:pt x="0" y="15"/>
                  </a:cubicBezTo>
                  <a:cubicBezTo>
                    <a:pt x="0" y="7"/>
                    <a:pt x="7" y="0"/>
                    <a:pt x="15" y="0"/>
                  </a:cubicBezTo>
                  <a:cubicBezTo>
                    <a:pt x="17" y="0"/>
                    <a:pt x="19" y="2"/>
                    <a:pt x="19" y="4"/>
                  </a:cubicBezTo>
                  <a:cubicBezTo>
                    <a:pt x="19" y="6"/>
                    <a:pt x="17" y="8"/>
                    <a:pt x="15" y="8"/>
                  </a:cubicBezTo>
                  <a:cubicBezTo>
                    <a:pt x="11" y="8"/>
                    <a:pt x="8" y="11"/>
                    <a:pt x="8" y="15"/>
                  </a:cubicBezTo>
                  <a:cubicBezTo>
                    <a:pt x="8" y="19"/>
                    <a:pt x="11" y="22"/>
                    <a:pt x="15" y="22"/>
                  </a:cubicBezTo>
                  <a:cubicBezTo>
                    <a:pt x="17" y="22"/>
                    <a:pt x="19" y="23"/>
                    <a:pt x="19" y="26"/>
                  </a:cubicBezTo>
                  <a:cubicBezTo>
                    <a:pt x="19" y="28"/>
                    <a:pt x="17" y="30"/>
                    <a:pt x="15" y="30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5" name="Freeform 14"/>
            <p:cNvSpPr>
              <a:spLocks/>
            </p:cNvSpPr>
            <p:nvPr/>
          </p:nvSpPr>
          <p:spPr bwMode="auto">
            <a:xfrm>
              <a:off x="9139333" y="3864247"/>
              <a:ext cx="379475" cy="194150"/>
            </a:xfrm>
            <a:custGeom>
              <a:avLst/>
              <a:gdLst>
                <a:gd name="T0" fmla="*/ 48 w 64"/>
                <a:gd name="T1" fmla="*/ 33 h 33"/>
                <a:gd name="T2" fmla="*/ 15 w 64"/>
                <a:gd name="T3" fmla="*/ 33 h 33"/>
                <a:gd name="T4" fmla="*/ 0 w 64"/>
                <a:gd name="T5" fmla="*/ 18 h 33"/>
                <a:gd name="T6" fmla="*/ 15 w 64"/>
                <a:gd name="T7" fmla="*/ 3 h 33"/>
                <a:gd name="T8" fmla="*/ 24 w 64"/>
                <a:gd name="T9" fmla="*/ 6 h 33"/>
                <a:gd name="T10" fmla="*/ 25 w 64"/>
                <a:gd name="T11" fmla="*/ 12 h 33"/>
                <a:gd name="T12" fmla="*/ 19 w 64"/>
                <a:gd name="T13" fmla="*/ 12 h 33"/>
                <a:gd name="T14" fmla="*/ 15 w 64"/>
                <a:gd name="T15" fmla="*/ 11 h 33"/>
                <a:gd name="T16" fmla="*/ 8 w 64"/>
                <a:gd name="T17" fmla="*/ 18 h 33"/>
                <a:gd name="T18" fmla="*/ 15 w 64"/>
                <a:gd name="T19" fmla="*/ 25 h 33"/>
                <a:gd name="T20" fmla="*/ 48 w 64"/>
                <a:gd name="T21" fmla="*/ 25 h 33"/>
                <a:gd name="T22" fmla="*/ 56 w 64"/>
                <a:gd name="T23" fmla="*/ 16 h 33"/>
                <a:gd name="T24" fmla="*/ 48 w 64"/>
                <a:gd name="T25" fmla="*/ 8 h 33"/>
                <a:gd name="T26" fmla="*/ 42 w 64"/>
                <a:gd name="T27" fmla="*/ 10 h 33"/>
                <a:gd name="T28" fmla="*/ 37 w 64"/>
                <a:gd name="T29" fmla="*/ 9 h 33"/>
                <a:gd name="T30" fmla="*/ 37 w 64"/>
                <a:gd name="T31" fmla="*/ 3 h 33"/>
                <a:gd name="T32" fmla="*/ 48 w 64"/>
                <a:gd name="T33" fmla="*/ 0 h 33"/>
                <a:gd name="T34" fmla="*/ 64 w 64"/>
                <a:gd name="T35" fmla="*/ 16 h 33"/>
                <a:gd name="T36" fmla="*/ 48 w 64"/>
                <a:gd name="T3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" h="33">
                  <a:moveTo>
                    <a:pt x="48" y="33"/>
                  </a:moveTo>
                  <a:cubicBezTo>
                    <a:pt x="15" y="33"/>
                    <a:pt x="15" y="33"/>
                    <a:pt x="15" y="33"/>
                  </a:cubicBezTo>
                  <a:cubicBezTo>
                    <a:pt x="7" y="33"/>
                    <a:pt x="0" y="26"/>
                    <a:pt x="0" y="18"/>
                  </a:cubicBezTo>
                  <a:cubicBezTo>
                    <a:pt x="0" y="10"/>
                    <a:pt x="7" y="3"/>
                    <a:pt x="15" y="3"/>
                  </a:cubicBezTo>
                  <a:cubicBezTo>
                    <a:pt x="18" y="3"/>
                    <a:pt x="21" y="4"/>
                    <a:pt x="24" y="6"/>
                  </a:cubicBezTo>
                  <a:cubicBezTo>
                    <a:pt x="26" y="7"/>
                    <a:pt x="26" y="10"/>
                    <a:pt x="25" y="12"/>
                  </a:cubicBezTo>
                  <a:cubicBezTo>
                    <a:pt x="23" y="13"/>
                    <a:pt x="21" y="14"/>
                    <a:pt x="19" y="12"/>
                  </a:cubicBezTo>
                  <a:cubicBezTo>
                    <a:pt x="18" y="12"/>
                    <a:pt x="16" y="11"/>
                    <a:pt x="15" y="11"/>
                  </a:cubicBezTo>
                  <a:cubicBezTo>
                    <a:pt x="11" y="11"/>
                    <a:pt x="8" y="14"/>
                    <a:pt x="8" y="18"/>
                  </a:cubicBezTo>
                  <a:cubicBezTo>
                    <a:pt x="8" y="22"/>
                    <a:pt x="11" y="25"/>
                    <a:pt x="15" y="25"/>
                  </a:cubicBezTo>
                  <a:cubicBezTo>
                    <a:pt x="48" y="25"/>
                    <a:pt x="48" y="25"/>
                    <a:pt x="48" y="25"/>
                  </a:cubicBezTo>
                  <a:cubicBezTo>
                    <a:pt x="52" y="25"/>
                    <a:pt x="56" y="21"/>
                    <a:pt x="56" y="16"/>
                  </a:cubicBezTo>
                  <a:cubicBezTo>
                    <a:pt x="56" y="12"/>
                    <a:pt x="52" y="8"/>
                    <a:pt x="48" y="8"/>
                  </a:cubicBezTo>
                  <a:cubicBezTo>
                    <a:pt x="46" y="8"/>
                    <a:pt x="44" y="8"/>
                    <a:pt x="42" y="10"/>
                  </a:cubicBezTo>
                  <a:cubicBezTo>
                    <a:pt x="41" y="11"/>
                    <a:pt x="38" y="11"/>
                    <a:pt x="37" y="9"/>
                  </a:cubicBezTo>
                  <a:cubicBezTo>
                    <a:pt x="35" y="7"/>
                    <a:pt x="36" y="5"/>
                    <a:pt x="37" y="3"/>
                  </a:cubicBezTo>
                  <a:cubicBezTo>
                    <a:pt x="40" y="1"/>
                    <a:pt x="44" y="0"/>
                    <a:pt x="48" y="0"/>
                  </a:cubicBezTo>
                  <a:cubicBezTo>
                    <a:pt x="57" y="0"/>
                    <a:pt x="64" y="7"/>
                    <a:pt x="64" y="16"/>
                  </a:cubicBezTo>
                  <a:cubicBezTo>
                    <a:pt x="64" y="25"/>
                    <a:pt x="57" y="33"/>
                    <a:pt x="48" y="33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6" name="Freeform 15"/>
            <p:cNvSpPr>
              <a:spLocks/>
            </p:cNvSpPr>
            <p:nvPr/>
          </p:nvSpPr>
          <p:spPr bwMode="auto">
            <a:xfrm>
              <a:off x="9221700" y="3793647"/>
              <a:ext cx="238275" cy="135317"/>
            </a:xfrm>
            <a:custGeom>
              <a:avLst/>
              <a:gdLst>
                <a:gd name="T0" fmla="*/ 4 w 40"/>
                <a:gd name="T1" fmla="*/ 23 h 23"/>
                <a:gd name="T2" fmla="*/ 4 w 40"/>
                <a:gd name="T3" fmla="*/ 23 h 23"/>
                <a:gd name="T4" fmla="*/ 0 w 40"/>
                <a:gd name="T5" fmla="*/ 19 h 23"/>
                <a:gd name="T6" fmla="*/ 20 w 40"/>
                <a:gd name="T7" fmla="*/ 0 h 23"/>
                <a:gd name="T8" fmla="*/ 39 w 40"/>
                <a:gd name="T9" fmla="*/ 15 h 23"/>
                <a:gd name="T10" fmla="*/ 36 w 40"/>
                <a:gd name="T11" fmla="*/ 20 h 23"/>
                <a:gd name="T12" fmla="*/ 32 w 40"/>
                <a:gd name="T13" fmla="*/ 17 h 23"/>
                <a:gd name="T14" fmla="*/ 20 w 40"/>
                <a:gd name="T15" fmla="*/ 8 h 23"/>
                <a:gd name="T16" fmla="*/ 8 w 40"/>
                <a:gd name="T17" fmla="*/ 20 h 23"/>
                <a:gd name="T18" fmla="*/ 4 w 40"/>
                <a:gd name="T1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0" h="23">
                  <a:moveTo>
                    <a:pt x="4" y="23"/>
                  </a:moveTo>
                  <a:cubicBezTo>
                    <a:pt x="4" y="23"/>
                    <a:pt x="4" y="23"/>
                    <a:pt x="4" y="23"/>
                  </a:cubicBezTo>
                  <a:cubicBezTo>
                    <a:pt x="1" y="23"/>
                    <a:pt x="0" y="22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29" y="0"/>
                    <a:pt x="37" y="6"/>
                    <a:pt x="39" y="15"/>
                  </a:cubicBezTo>
                  <a:cubicBezTo>
                    <a:pt x="40" y="17"/>
                    <a:pt x="39" y="19"/>
                    <a:pt x="36" y="20"/>
                  </a:cubicBezTo>
                  <a:cubicBezTo>
                    <a:pt x="34" y="20"/>
                    <a:pt x="32" y="19"/>
                    <a:pt x="32" y="17"/>
                  </a:cubicBezTo>
                  <a:cubicBezTo>
                    <a:pt x="30" y="11"/>
                    <a:pt x="25" y="8"/>
                    <a:pt x="20" y="8"/>
                  </a:cubicBezTo>
                  <a:cubicBezTo>
                    <a:pt x="13" y="8"/>
                    <a:pt x="8" y="13"/>
                    <a:pt x="8" y="20"/>
                  </a:cubicBezTo>
                  <a:cubicBezTo>
                    <a:pt x="8" y="22"/>
                    <a:pt x="6" y="23"/>
                    <a:pt x="4" y="23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7" name="Freeform 16"/>
            <p:cNvSpPr>
              <a:spLocks noEditPoints="1"/>
            </p:cNvSpPr>
            <p:nvPr/>
          </p:nvSpPr>
          <p:spPr bwMode="auto">
            <a:xfrm>
              <a:off x="5818189" y="1958042"/>
              <a:ext cx="5656828" cy="3021100"/>
            </a:xfrm>
            <a:custGeom>
              <a:avLst/>
              <a:gdLst>
                <a:gd name="T0" fmla="*/ 531 w 957"/>
                <a:gd name="T1" fmla="*/ 375 h 512"/>
                <a:gd name="T2" fmla="*/ 499 w 957"/>
                <a:gd name="T3" fmla="*/ 292 h 512"/>
                <a:gd name="T4" fmla="*/ 477 w 957"/>
                <a:gd name="T5" fmla="*/ 84 h 512"/>
                <a:gd name="T6" fmla="*/ 467 w 957"/>
                <a:gd name="T7" fmla="*/ 53 h 512"/>
                <a:gd name="T8" fmla="*/ 455 w 957"/>
                <a:gd name="T9" fmla="*/ 53 h 512"/>
                <a:gd name="T10" fmla="*/ 450 w 957"/>
                <a:gd name="T11" fmla="*/ 86 h 512"/>
                <a:gd name="T12" fmla="*/ 431 w 957"/>
                <a:gd name="T13" fmla="*/ 296 h 512"/>
                <a:gd name="T14" fmla="*/ 396 w 957"/>
                <a:gd name="T15" fmla="*/ 399 h 512"/>
                <a:gd name="T16" fmla="*/ 4 w 957"/>
                <a:gd name="T17" fmla="*/ 512 h 512"/>
                <a:gd name="T18" fmla="*/ 583 w 957"/>
                <a:gd name="T19" fmla="*/ 512 h 512"/>
                <a:gd name="T20" fmla="*/ 377 w 957"/>
                <a:gd name="T21" fmla="*/ 456 h 512"/>
                <a:gd name="T22" fmla="*/ 392 w 957"/>
                <a:gd name="T23" fmla="*/ 429 h 512"/>
                <a:gd name="T24" fmla="*/ 510 w 957"/>
                <a:gd name="T25" fmla="*/ 429 h 512"/>
                <a:gd name="T26" fmla="*/ 506 w 957"/>
                <a:gd name="T27" fmla="*/ 421 h 512"/>
                <a:gd name="T28" fmla="*/ 523 w 957"/>
                <a:gd name="T29" fmla="*/ 395 h 512"/>
                <a:gd name="T30" fmla="*/ 404 w 957"/>
                <a:gd name="T31" fmla="*/ 395 h 512"/>
                <a:gd name="T32" fmla="*/ 420 w 957"/>
                <a:gd name="T33" fmla="*/ 421 h 512"/>
                <a:gd name="T34" fmla="*/ 432 w 957"/>
                <a:gd name="T35" fmla="*/ 429 h 512"/>
                <a:gd name="T36" fmla="*/ 489 w 957"/>
                <a:gd name="T37" fmla="*/ 403 h 512"/>
                <a:gd name="T38" fmla="*/ 495 w 957"/>
                <a:gd name="T39" fmla="*/ 429 h 512"/>
                <a:gd name="T40" fmla="*/ 532 w 957"/>
                <a:gd name="T41" fmla="*/ 475 h 512"/>
                <a:gd name="T42" fmla="*/ 419 w 957"/>
                <a:gd name="T43" fmla="*/ 370 h 512"/>
                <a:gd name="T44" fmla="*/ 424 w 957"/>
                <a:gd name="T45" fmla="*/ 350 h 512"/>
                <a:gd name="T46" fmla="*/ 430 w 957"/>
                <a:gd name="T47" fmla="*/ 330 h 512"/>
                <a:gd name="T48" fmla="*/ 446 w 957"/>
                <a:gd name="T49" fmla="*/ 370 h 512"/>
                <a:gd name="T50" fmla="*/ 489 w 957"/>
                <a:gd name="T51" fmla="*/ 370 h 512"/>
                <a:gd name="T52" fmla="*/ 502 w 957"/>
                <a:gd name="T53" fmla="*/ 350 h 512"/>
                <a:gd name="T54" fmla="*/ 493 w 957"/>
                <a:gd name="T55" fmla="*/ 318 h 512"/>
                <a:gd name="T56" fmla="*/ 435 w 957"/>
                <a:gd name="T57" fmla="*/ 288 h 512"/>
                <a:gd name="T58" fmla="*/ 490 w 957"/>
                <a:gd name="T59" fmla="*/ 288 h 512"/>
                <a:gd name="T60" fmla="*/ 484 w 957"/>
                <a:gd name="T61" fmla="*/ 276 h 512"/>
                <a:gd name="T62" fmla="*/ 453 w 957"/>
                <a:gd name="T63" fmla="*/ 208 h 512"/>
                <a:gd name="T64" fmla="*/ 448 w 957"/>
                <a:gd name="T65" fmla="*/ 216 h 512"/>
                <a:gd name="T66" fmla="*/ 453 w 957"/>
                <a:gd name="T67" fmla="*/ 233 h 512"/>
                <a:gd name="T68" fmla="*/ 452 w 957"/>
                <a:gd name="T69" fmla="*/ 250 h 512"/>
                <a:gd name="T70" fmla="*/ 473 w 957"/>
                <a:gd name="T71" fmla="*/ 200 h 512"/>
                <a:gd name="T72" fmla="*/ 475 w 957"/>
                <a:gd name="T73" fmla="*/ 250 h 512"/>
                <a:gd name="T74" fmla="*/ 475 w 957"/>
                <a:gd name="T75" fmla="*/ 242 h 512"/>
                <a:gd name="T76" fmla="*/ 474 w 957"/>
                <a:gd name="T77" fmla="*/ 225 h 512"/>
                <a:gd name="T78" fmla="*/ 473 w 957"/>
                <a:gd name="T79" fmla="*/ 192 h 512"/>
                <a:gd name="T80" fmla="*/ 469 w 957"/>
                <a:gd name="T81" fmla="*/ 80 h 512"/>
                <a:gd name="T82" fmla="*/ 469 w 957"/>
                <a:gd name="T83" fmla="*/ 72 h 512"/>
                <a:gd name="T84" fmla="*/ 457 w 957"/>
                <a:gd name="T85" fmla="*/ 99 h 512"/>
                <a:gd name="T86" fmla="*/ 454 w 957"/>
                <a:gd name="T87" fmla="*/ 183 h 512"/>
                <a:gd name="T88" fmla="*/ 444 w 957"/>
                <a:gd name="T89" fmla="*/ 266 h 512"/>
                <a:gd name="T90" fmla="*/ 466 w 957"/>
                <a:gd name="T91" fmla="*/ 212 h 512"/>
                <a:gd name="T92" fmla="*/ 467 w 957"/>
                <a:gd name="T93" fmla="*/ 230 h 512"/>
                <a:gd name="T94" fmla="*/ 467 w 957"/>
                <a:gd name="T95" fmla="*/ 61 h 512"/>
                <a:gd name="T96" fmla="*/ 491 w 957"/>
                <a:gd name="T97" fmla="*/ 310 h 512"/>
                <a:gd name="T98" fmla="*/ 523 w 957"/>
                <a:gd name="T99" fmla="*/ 383 h 512"/>
                <a:gd name="T100" fmla="*/ 391 w 957"/>
                <a:gd name="T101" fmla="*/ 483 h 512"/>
                <a:gd name="T102" fmla="*/ 409 w 957"/>
                <a:gd name="T103" fmla="*/ 464 h 512"/>
                <a:gd name="T104" fmla="*/ 537 w 957"/>
                <a:gd name="T105" fmla="*/ 504 h 512"/>
                <a:gd name="T106" fmla="*/ 577 w 957"/>
                <a:gd name="T107" fmla="*/ 504 h 5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57" h="512">
                  <a:moveTo>
                    <a:pt x="953" y="504"/>
                  </a:moveTo>
                  <a:cubicBezTo>
                    <a:pt x="586" y="504"/>
                    <a:pt x="586" y="504"/>
                    <a:pt x="586" y="504"/>
                  </a:cubicBezTo>
                  <a:cubicBezTo>
                    <a:pt x="528" y="402"/>
                    <a:pt x="528" y="402"/>
                    <a:pt x="528" y="402"/>
                  </a:cubicBezTo>
                  <a:cubicBezTo>
                    <a:pt x="530" y="402"/>
                    <a:pt x="531" y="400"/>
                    <a:pt x="531" y="399"/>
                  </a:cubicBezTo>
                  <a:cubicBezTo>
                    <a:pt x="531" y="375"/>
                    <a:pt x="531" y="375"/>
                    <a:pt x="531" y="375"/>
                  </a:cubicBezTo>
                  <a:cubicBezTo>
                    <a:pt x="531" y="373"/>
                    <a:pt x="529" y="371"/>
                    <a:pt x="527" y="371"/>
                  </a:cubicBezTo>
                  <a:cubicBezTo>
                    <a:pt x="517" y="371"/>
                    <a:pt x="517" y="371"/>
                    <a:pt x="517" y="371"/>
                  </a:cubicBezTo>
                  <a:cubicBezTo>
                    <a:pt x="495" y="296"/>
                    <a:pt x="495" y="296"/>
                    <a:pt x="495" y="296"/>
                  </a:cubicBezTo>
                  <a:cubicBezTo>
                    <a:pt x="495" y="296"/>
                    <a:pt x="495" y="296"/>
                    <a:pt x="495" y="296"/>
                  </a:cubicBezTo>
                  <a:cubicBezTo>
                    <a:pt x="498" y="296"/>
                    <a:pt x="499" y="294"/>
                    <a:pt x="499" y="292"/>
                  </a:cubicBezTo>
                  <a:cubicBezTo>
                    <a:pt x="499" y="280"/>
                    <a:pt x="499" y="280"/>
                    <a:pt x="499" y="280"/>
                  </a:cubicBezTo>
                  <a:cubicBezTo>
                    <a:pt x="499" y="278"/>
                    <a:pt x="498" y="276"/>
                    <a:pt x="495" y="276"/>
                  </a:cubicBezTo>
                  <a:cubicBezTo>
                    <a:pt x="492" y="276"/>
                    <a:pt x="492" y="276"/>
                    <a:pt x="492" y="276"/>
                  </a:cubicBezTo>
                  <a:cubicBezTo>
                    <a:pt x="477" y="86"/>
                    <a:pt x="477" y="86"/>
                    <a:pt x="477" y="86"/>
                  </a:cubicBezTo>
                  <a:cubicBezTo>
                    <a:pt x="477" y="85"/>
                    <a:pt x="477" y="85"/>
                    <a:pt x="477" y="84"/>
                  </a:cubicBezTo>
                  <a:cubicBezTo>
                    <a:pt x="477" y="68"/>
                    <a:pt x="477" y="68"/>
                    <a:pt x="477" y="68"/>
                  </a:cubicBezTo>
                  <a:cubicBezTo>
                    <a:pt x="477" y="67"/>
                    <a:pt x="477" y="66"/>
                    <a:pt x="475" y="65"/>
                  </a:cubicBezTo>
                  <a:cubicBezTo>
                    <a:pt x="475" y="57"/>
                    <a:pt x="475" y="57"/>
                    <a:pt x="475" y="57"/>
                  </a:cubicBezTo>
                  <a:cubicBezTo>
                    <a:pt x="475" y="55"/>
                    <a:pt x="474" y="53"/>
                    <a:pt x="471" y="53"/>
                  </a:cubicBezTo>
                  <a:cubicBezTo>
                    <a:pt x="467" y="53"/>
                    <a:pt x="467" y="53"/>
                    <a:pt x="467" y="53"/>
                  </a:cubicBezTo>
                  <a:cubicBezTo>
                    <a:pt x="467" y="4"/>
                    <a:pt x="467" y="4"/>
                    <a:pt x="467" y="4"/>
                  </a:cubicBezTo>
                  <a:cubicBezTo>
                    <a:pt x="467" y="2"/>
                    <a:pt x="465" y="0"/>
                    <a:pt x="463" y="0"/>
                  </a:cubicBezTo>
                  <a:cubicBezTo>
                    <a:pt x="461" y="0"/>
                    <a:pt x="459" y="2"/>
                    <a:pt x="459" y="4"/>
                  </a:cubicBezTo>
                  <a:cubicBezTo>
                    <a:pt x="459" y="53"/>
                    <a:pt x="459" y="53"/>
                    <a:pt x="459" y="53"/>
                  </a:cubicBezTo>
                  <a:cubicBezTo>
                    <a:pt x="455" y="53"/>
                    <a:pt x="455" y="53"/>
                    <a:pt x="455" y="53"/>
                  </a:cubicBezTo>
                  <a:cubicBezTo>
                    <a:pt x="453" y="53"/>
                    <a:pt x="451" y="55"/>
                    <a:pt x="451" y="57"/>
                  </a:cubicBezTo>
                  <a:cubicBezTo>
                    <a:pt x="451" y="65"/>
                    <a:pt x="451" y="65"/>
                    <a:pt x="451" y="65"/>
                  </a:cubicBezTo>
                  <a:cubicBezTo>
                    <a:pt x="450" y="66"/>
                    <a:pt x="449" y="67"/>
                    <a:pt x="449" y="68"/>
                  </a:cubicBezTo>
                  <a:cubicBezTo>
                    <a:pt x="449" y="84"/>
                    <a:pt x="449" y="84"/>
                    <a:pt x="449" y="84"/>
                  </a:cubicBezTo>
                  <a:cubicBezTo>
                    <a:pt x="449" y="85"/>
                    <a:pt x="450" y="86"/>
                    <a:pt x="450" y="86"/>
                  </a:cubicBezTo>
                  <a:cubicBezTo>
                    <a:pt x="435" y="276"/>
                    <a:pt x="435" y="276"/>
                    <a:pt x="435" y="276"/>
                  </a:cubicBezTo>
                  <a:cubicBezTo>
                    <a:pt x="431" y="276"/>
                    <a:pt x="431" y="276"/>
                    <a:pt x="431" y="276"/>
                  </a:cubicBezTo>
                  <a:cubicBezTo>
                    <a:pt x="429" y="276"/>
                    <a:pt x="427" y="278"/>
                    <a:pt x="427" y="280"/>
                  </a:cubicBezTo>
                  <a:cubicBezTo>
                    <a:pt x="427" y="292"/>
                    <a:pt x="427" y="292"/>
                    <a:pt x="427" y="292"/>
                  </a:cubicBezTo>
                  <a:cubicBezTo>
                    <a:pt x="427" y="294"/>
                    <a:pt x="429" y="296"/>
                    <a:pt x="431" y="296"/>
                  </a:cubicBezTo>
                  <a:cubicBezTo>
                    <a:pt x="432" y="296"/>
                    <a:pt x="432" y="296"/>
                    <a:pt x="432" y="296"/>
                  </a:cubicBezTo>
                  <a:cubicBezTo>
                    <a:pt x="410" y="371"/>
                    <a:pt x="410" y="371"/>
                    <a:pt x="410" y="371"/>
                  </a:cubicBezTo>
                  <a:cubicBezTo>
                    <a:pt x="400" y="371"/>
                    <a:pt x="400" y="371"/>
                    <a:pt x="400" y="371"/>
                  </a:cubicBezTo>
                  <a:cubicBezTo>
                    <a:pt x="398" y="371"/>
                    <a:pt x="396" y="373"/>
                    <a:pt x="396" y="375"/>
                  </a:cubicBezTo>
                  <a:cubicBezTo>
                    <a:pt x="396" y="399"/>
                    <a:pt x="396" y="399"/>
                    <a:pt x="396" y="399"/>
                  </a:cubicBezTo>
                  <a:cubicBezTo>
                    <a:pt x="396" y="400"/>
                    <a:pt x="397" y="402"/>
                    <a:pt x="398" y="402"/>
                  </a:cubicBezTo>
                  <a:cubicBezTo>
                    <a:pt x="341" y="504"/>
                    <a:pt x="341" y="504"/>
                    <a:pt x="341" y="504"/>
                  </a:cubicBezTo>
                  <a:cubicBezTo>
                    <a:pt x="4" y="504"/>
                    <a:pt x="4" y="504"/>
                    <a:pt x="4" y="504"/>
                  </a:cubicBezTo>
                  <a:cubicBezTo>
                    <a:pt x="2" y="504"/>
                    <a:pt x="0" y="506"/>
                    <a:pt x="0" y="508"/>
                  </a:cubicBezTo>
                  <a:cubicBezTo>
                    <a:pt x="0" y="510"/>
                    <a:pt x="2" y="512"/>
                    <a:pt x="4" y="512"/>
                  </a:cubicBezTo>
                  <a:cubicBezTo>
                    <a:pt x="343" y="512"/>
                    <a:pt x="343" y="512"/>
                    <a:pt x="343" y="512"/>
                  </a:cubicBezTo>
                  <a:cubicBezTo>
                    <a:pt x="383" y="512"/>
                    <a:pt x="383" y="512"/>
                    <a:pt x="383" y="512"/>
                  </a:cubicBezTo>
                  <a:cubicBezTo>
                    <a:pt x="543" y="512"/>
                    <a:pt x="543" y="512"/>
                    <a:pt x="543" y="512"/>
                  </a:cubicBezTo>
                  <a:cubicBezTo>
                    <a:pt x="543" y="512"/>
                    <a:pt x="543" y="512"/>
                    <a:pt x="543" y="512"/>
                  </a:cubicBezTo>
                  <a:cubicBezTo>
                    <a:pt x="583" y="512"/>
                    <a:pt x="583" y="512"/>
                    <a:pt x="583" y="512"/>
                  </a:cubicBezTo>
                  <a:cubicBezTo>
                    <a:pt x="583" y="512"/>
                    <a:pt x="583" y="512"/>
                    <a:pt x="583" y="512"/>
                  </a:cubicBezTo>
                  <a:cubicBezTo>
                    <a:pt x="953" y="512"/>
                    <a:pt x="953" y="512"/>
                    <a:pt x="953" y="512"/>
                  </a:cubicBezTo>
                  <a:cubicBezTo>
                    <a:pt x="956" y="512"/>
                    <a:pt x="957" y="510"/>
                    <a:pt x="957" y="508"/>
                  </a:cubicBezTo>
                  <a:cubicBezTo>
                    <a:pt x="957" y="506"/>
                    <a:pt x="956" y="504"/>
                    <a:pt x="953" y="504"/>
                  </a:cubicBezTo>
                  <a:close/>
                  <a:moveTo>
                    <a:pt x="377" y="456"/>
                  </a:moveTo>
                  <a:cubicBezTo>
                    <a:pt x="404" y="456"/>
                    <a:pt x="404" y="456"/>
                    <a:pt x="404" y="456"/>
                  </a:cubicBezTo>
                  <a:cubicBezTo>
                    <a:pt x="395" y="475"/>
                    <a:pt x="395" y="475"/>
                    <a:pt x="395" y="475"/>
                  </a:cubicBezTo>
                  <a:cubicBezTo>
                    <a:pt x="367" y="475"/>
                    <a:pt x="367" y="475"/>
                    <a:pt x="367" y="475"/>
                  </a:cubicBezTo>
                  <a:lnTo>
                    <a:pt x="377" y="456"/>
                  </a:lnTo>
                  <a:close/>
                  <a:moveTo>
                    <a:pt x="392" y="429"/>
                  </a:moveTo>
                  <a:cubicBezTo>
                    <a:pt x="417" y="429"/>
                    <a:pt x="417" y="429"/>
                    <a:pt x="417" y="429"/>
                  </a:cubicBezTo>
                  <a:cubicBezTo>
                    <a:pt x="408" y="448"/>
                    <a:pt x="408" y="448"/>
                    <a:pt x="408" y="448"/>
                  </a:cubicBezTo>
                  <a:cubicBezTo>
                    <a:pt x="382" y="448"/>
                    <a:pt x="382" y="448"/>
                    <a:pt x="382" y="448"/>
                  </a:cubicBezTo>
                  <a:lnTo>
                    <a:pt x="392" y="429"/>
                  </a:lnTo>
                  <a:close/>
                  <a:moveTo>
                    <a:pt x="510" y="429"/>
                  </a:moveTo>
                  <a:cubicBezTo>
                    <a:pt x="534" y="429"/>
                    <a:pt x="534" y="429"/>
                    <a:pt x="534" y="429"/>
                  </a:cubicBezTo>
                  <a:cubicBezTo>
                    <a:pt x="545" y="448"/>
                    <a:pt x="545" y="448"/>
                    <a:pt x="545" y="448"/>
                  </a:cubicBezTo>
                  <a:cubicBezTo>
                    <a:pt x="519" y="448"/>
                    <a:pt x="519" y="448"/>
                    <a:pt x="519" y="448"/>
                  </a:cubicBezTo>
                  <a:lnTo>
                    <a:pt x="510" y="429"/>
                  </a:lnTo>
                  <a:close/>
                  <a:moveTo>
                    <a:pt x="506" y="421"/>
                  </a:moveTo>
                  <a:cubicBezTo>
                    <a:pt x="498" y="403"/>
                    <a:pt x="498" y="403"/>
                    <a:pt x="498" y="403"/>
                  </a:cubicBezTo>
                  <a:cubicBezTo>
                    <a:pt x="519" y="403"/>
                    <a:pt x="519" y="403"/>
                    <a:pt x="519" y="403"/>
                  </a:cubicBezTo>
                  <a:cubicBezTo>
                    <a:pt x="530" y="421"/>
                    <a:pt x="530" y="421"/>
                    <a:pt x="530" y="421"/>
                  </a:cubicBezTo>
                  <a:lnTo>
                    <a:pt x="506" y="421"/>
                  </a:lnTo>
                  <a:close/>
                  <a:moveTo>
                    <a:pt x="523" y="395"/>
                  </a:moveTo>
                  <a:cubicBezTo>
                    <a:pt x="522" y="395"/>
                    <a:pt x="522" y="395"/>
                    <a:pt x="522" y="395"/>
                  </a:cubicBezTo>
                  <a:cubicBezTo>
                    <a:pt x="491" y="395"/>
                    <a:pt x="491" y="395"/>
                    <a:pt x="491" y="395"/>
                  </a:cubicBezTo>
                  <a:cubicBezTo>
                    <a:pt x="435" y="395"/>
                    <a:pt x="435" y="395"/>
                    <a:pt x="435" y="395"/>
                  </a:cubicBezTo>
                  <a:cubicBezTo>
                    <a:pt x="405" y="395"/>
                    <a:pt x="405" y="395"/>
                    <a:pt x="405" y="395"/>
                  </a:cubicBezTo>
                  <a:cubicBezTo>
                    <a:pt x="404" y="395"/>
                    <a:pt x="404" y="395"/>
                    <a:pt x="404" y="395"/>
                  </a:cubicBezTo>
                  <a:cubicBezTo>
                    <a:pt x="404" y="391"/>
                    <a:pt x="404" y="391"/>
                    <a:pt x="404" y="391"/>
                  </a:cubicBezTo>
                  <a:cubicBezTo>
                    <a:pt x="523" y="391"/>
                    <a:pt x="523" y="391"/>
                    <a:pt x="523" y="391"/>
                  </a:cubicBezTo>
                  <a:lnTo>
                    <a:pt x="523" y="395"/>
                  </a:lnTo>
                  <a:close/>
                  <a:moveTo>
                    <a:pt x="429" y="403"/>
                  </a:moveTo>
                  <a:cubicBezTo>
                    <a:pt x="420" y="421"/>
                    <a:pt x="420" y="421"/>
                    <a:pt x="420" y="421"/>
                  </a:cubicBezTo>
                  <a:cubicBezTo>
                    <a:pt x="397" y="421"/>
                    <a:pt x="397" y="421"/>
                    <a:pt x="397" y="421"/>
                  </a:cubicBezTo>
                  <a:cubicBezTo>
                    <a:pt x="407" y="403"/>
                    <a:pt x="407" y="403"/>
                    <a:pt x="407" y="403"/>
                  </a:cubicBezTo>
                  <a:lnTo>
                    <a:pt x="429" y="403"/>
                  </a:lnTo>
                  <a:close/>
                  <a:moveTo>
                    <a:pt x="425" y="429"/>
                  </a:moveTo>
                  <a:cubicBezTo>
                    <a:pt x="432" y="429"/>
                    <a:pt x="432" y="429"/>
                    <a:pt x="432" y="429"/>
                  </a:cubicBezTo>
                  <a:cubicBezTo>
                    <a:pt x="429" y="431"/>
                    <a:pt x="425" y="433"/>
                    <a:pt x="422" y="436"/>
                  </a:cubicBezTo>
                  <a:lnTo>
                    <a:pt x="425" y="429"/>
                  </a:lnTo>
                  <a:close/>
                  <a:moveTo>
                    <a:pt x="429" y="421"/>
                  </a:moveTo>
                  <a:cubicBezTo>
                    <a:pt x="438" y="403"/>
                    <a:pt x="438" y="403"/>
                    <a:pt x="438" y="403"/>
                  </a:cubicBezTo>
                  <a:cubicBezTo>
                    <a:pt x="489" y="403"/>
                    <a:pt x="489" y="403"/>
                    <a:pt x="489" y="403"/>
                  </a:cubicBezTo>
                  <a:cubicBezTo>
                    <a:pt x="498" y="421"/>
                    <a:pt x="498" y="421"/>
                    <a:pt x="498" y="421"/>
                  </a:cubicBezTo>
                  <a:lnTo>
                    <a:pt x="429" y="421"/>
                  </a:lnTo>
                  <a:close/>
                  <a:moveTo>
                    <a:pt x="501" y="429"/>
                  </a:moveTo>
                  <a:cubicBezTo>
                    <a:pt x="504" y="435"/>
                    <a:pt x="504" y="435"/>
                    <a:pt x="504" y="435"/>
                  </a:cubicBezTo>
                  <a:cubicBezTo>
                    <a:pt x="502" y="433"/>
                    <a:pt x="499" y="431"/>
                    <a:pt x="495" y="429"/>
                  </a:cubicBezTo>
                  <a:lnTo>
                    <a:pt x="501" y="429"/>
                  </a:lnTo>
                  <a:close/>
                  <a:moveTo>
                    <a:pt x="523" y="456"/>
                  </a:moveTo>
                  <a:cubicBezTo>
                    <a:pt x="549" y="456"/>
                    <a:pt x="549" y="456"/>
                    <a:pt x="549" y="456"/>
                  </a:cubicBezTo>
                  <a:cubicBezTo>
                    <a:pt x="560" y="475"/>
                    <a:pt x="560" y="475"/>
                    <a:pt x="560" y="475"/>
                  </a:cubicBezTo>
                  <a:cubicBezTo>
                    <a:pt x="532" y="475"/>
                    <a:pt x="532" y="475"/>
                    <a:pt x="532" y="475"/>
                  </a:cubicBezTo>
                  <a:lnTo>
                    <a:pt x="523" y="456"/>
                  </a:lnTo>
                  <a:close/>
                  <a:moveTo>
                    <a:pt x="422" y="358"/>
                  </a:moveTo>
                  <a:cubicBezTo>
                    <a:pt x="440" y="358"/>
                    <a:pt x="440" y="358"/>
                    <a:pt x="440" y="358"/>
                  </a:cubicBezTo>
                  <a:cubicBezTo>
                    <a:pt x="438" y="370"/>
                    <a:pt x="438" y="370"/>
                    <a:pt x="438" y="370"/>
                  </a:cubicBezTo>
                  <a:cubicBezTo>
                    <a:pt x="419" y="370"/>
                    <a:pt x="419" y="370"/>
                    <a:pt x="419" y="370"/>
                  </a:cubicBezTo>
                  <a:lnTo>
                    <a:pt x="422" y="358"/>
                  </a:lnTo>
                  <a:close/>
                  <a:moveTo>
                    <a:pt x="428" y="338"/>
                  </a:moveTo>
                  <a:cubicBezTo>
                    <a:pt x="443" y="338"/>
                    <a:pt x="443" y="338"/>
                    <a:pt x="443" y="338"/>
                  </a:cubicBezTo>
                  <a:cubicBezTo>
                    <a:pt x="441" y="350"/>
                    <a:pt x="441" y="350"/>
                    <a:pt x="441" y="350"/>
                  </a:cubicBezTo>
                  <a:cubicBezTo>
                    <a:pt x="424" y="350"/>
                    <a:pt x="424" y="350"/>
                    <a:pt x="424" y="350"/>
                  </a:cubicBezTo>
                  <a:lnTo>
                    <a:pt x="428" y="338"/>
                  </a:lnTo>
                  <a:close/>
                  <a:moveTo>
                    <a:pt x="434" y="318"/>
                  </a:moveTo>
                  <a:cubicBezTo>
                    <a:pt x="446" y="318"/>
                    <a:pt x="446" y="318"/>
                    <a:pt x="446" y="318"/>
                  </a:cubicBezTo>
                  <a:cubicBezTo>
                    <a:pt x="444" y="330"/>
                    <a:pt x="444" y="330"/>
                    <a:pt x="444" y="330"/>
                  </a:cubicBezTo>
                  <a:cubicBezTo>
                    <a:pt x="430" y="330"/>
                    <a:pt x="430" y="330"/>
                    <a:pt x="430" y="330"/>
                  </a:cubicBezTo>
                  <a:lnTo>
                    <a:pt x="434" y="318"/>
                  </a:lnTo>
                  <a:close/>
                  <a:moveTo>
                    <a:pt x="454" y="318"/>
                  </a:moveTo>
                  <a:cubicBezTo>
                    <a:pt x="473" y="318"/>
                    <a:pt x="473" y="318"/>
                    <a:pt x="473" y="318"/>
                  </a:cubicBezTo>
                  <a:cubicBezTo>
                    <a:pt x="481" y="370"/>
                    <a:pt x="481" y="370"/>
                    <a:pt x="481" y="370"/>
                  </a:cubicBezTo>
                  <a:cubicBezTo>
                    <a:pt x="446" y="370"/>
                    <a:pt x="446" y="370"/>
                    <a:pt x="446" y="370"/>
                  </a:cubicBezTo>
                  <a:lnTo>
                    <a:pt x="454" y="318"/>
                  </a:lnTo>
                  <a:close/>
                  <a:moveTo>
                    <a:pt x="487" y="358"/>
                  </a:moveTo>
                  <a:cubicBezTo>
                    <a:pt x="505" y="358"/>
                    <a:pt x="505" y="358"/>
                    <a:pt x="505" y="358"/>
                  </a:cubicBezTo>
                  <a:cubicBezTo>
                    <a:pt x="508" y="370"/>
                    <a:pt x="508" y="370"/>
                    <a:pt x="508" y="370"/>
                  </a:cubicBezTo>
                  <a:cubicBezTo>
                    <a:pt x="489" y="370"/>
                    <a:pt x="489" y="370"/>
                    <a:pt x="489" y="370"/>
                  </a:cubicBezTo>
                  <a:lnTo>
                    <a:pt x="487" y="358"/>
                  </a:lnTo>
                  <a:close/>
                  <a:moveTo>
                    <a:pt x="486" y="350"/>
                  </a:moveTo>
                  <a:cubicBezTo>
                    <a:pt x="484" y="338"/>
                    <a:pt x="484" y="338"/>
                    <a:pt x="484" y="338"/>
                  </a:cubicBezTo>
                  <a:cubicBezTo>
                    <a:pt x="499" y="338"/>
                    <a:pt x="499" y="338"/>
                    <a:pt x="499" y="338"/>
                  </a:cubicBezTo>
                  <a:cubicBezTo>
                    <a:pt x="502" y="350"/>
                    <a:pt x="502" y="350"/>
                    <a:pt x="502" y="350"/>
                  </a:cubicBezTo>
                  <a:lnTo>
                    <a:pt x="486" y="350"/>
                  </a:lnTo>
                  <a:close/>
                  <a:moveTo>
                    <a:pt x="497" y="330"/>
                  </a:moveTo>
                  <a:cubicBezTo>
                    <a:pt x="483" y="330"/>
                    <a:pt x="483" y="330"/>
                    <a:pt x="483" y="330"/>
                  </a:cubicBezTo>
                  <a:cubicBezTo>
                    <a:pt x="481" y="318"/>
                    <a:pt x="481" y="318"/>
                    <a:pt x="481" y="318"/>
                  </a:cubicBezTo>
                  <a:cubicBezTo>
                    <a:pt x="493" y="318"/>
                    <a:pt x="493" y="318"/>
                    <a:pt x="493" y="318"/>
                  </a:cubicBezTo>
                  <a:lnTo>
                    <a:pt x="497" y="330"/>
                  </a:lnTo>
                  <a:close/>
                  <a:moveTo>
                    <a:pt x="490" y="288"/>
                  </a:moveTo>
                  <a:cubicBezTo>
                    <a:pt x="437" y="288"/>
                    <a:pt x="437" y="288"/>
                    <a:pt x="437" y="288"/>
                  </a:cubicBezTo>
                  <a:cubicBezTo>
                    <a:pt x="437" y="288"/>
                    <a:pt x="437" y="288"/>
                    <a:pt x="437" y="288"/>
                  </a:cubicBezTo>
                  <a:cubicBezTo>
                    <a:pt x="435" y="288"/>
                    <a:pt x="435" y="288"/>
                    <a:pt x="435" y="288"/>
                  </a:cubicBezTo>
                  <a:cubicBezTo>
                    <a:pt x="435" y="284"/>
                    <a:pt x="435" y="284"/>
                    <a:pt x="435" y="284"/>
                  </a:cubicBezTo>
                  <a:cubicBezTo>
                    <a:pt x="491" y="284"/>
                    <a:pt x="491" y="284"/>
                    <a:pt x="491" y="284"/>
                  </a:cubicBezTo>
                  <a:cubicBezTo>
                    <a:pt x="491" y="288"/>
                    <a:pt x="491" y="288"/>
                    <a:pt x="491" y="288"/>
                  </a:cubicBezTo>
                  <a:cubicBezTo>
                    <a:pt x="490" y="288"/>
                    <a:pt x="490" y="288"/>
                    <a:pt x="490" y="288"/>
                  </a:cubicBezTo>
                  <a:cubicBezTo>
                    <a:pt x="490" y="288"/>
                    <a:pt x="490" y="288"/>
                    <a:pt x="490" y="288"/>
                  </a:cubicBezTo>
                  <a:close/>
                  <a:moveTo>
                    <a:pt x="484" y="276"/>
                  </a:moveTo>
                  <a:cubicBezTo>
                    <a:pt x="476" y="276"/>
                    <a:pt x="476" y="276"/>
                    <a:pt x="476" y="276"/>
                  </a:cubicBezTo>
                  <a:cubicBezTo>
                    <a:pt x="476" y="266"/>
                    <a:pt x="476" y="266"/>
                    <a:pt x="476" y="266"/>
                  </a:cubicBezTo>
                  <a:cubicBezTo>
                    <a:pt x="483" y="266"/>
                    <a:pt x="483" y="266"/>
                    <a:pt x="483" y="266"/>
                  </a:cubicBezTo>
                  <a:lnTo>
                    <a:pt x="484" y="276"/>
                  </a:lnTo>
                  <a:close/>
                  <a:moveTo>
                    <a:pt x="453" y="208"/>
                  </a:moveTo>
                  <a:cubicBezTo>
                    <a:pt x="449" y="208"/>
                    <a:pt x="449" y="208"/>
                    <a:pt x="449" y="208"/>
                  </a:cubicBezTo>
                  <a:cubicBezTo>
                    <a:pt x="449" y="200"/>
                    <a:pt x="449" y="200"/>
                    <a:pt x="449" y="200"/>
                  </a:cubicBezTo>
                  <a:cubicBezTo>
                    <a:pt x="454" y="200"/>
                    <a:pt x="454" y="200"/>
                    <a:pt x="454" y="200"/>
                  </a:cubicBezTo>
                  <a:lnTo>
                    <a:pt x="453" y="208"/>
                  </a:lnTo>
                  <a:close/>
                  <a:moveTo>
                    <a:pt x="448" y="216"/>
                  </a:moveTo>
                  <a:cubicBezTo>
                    <a:pt x="453" y="216"/>
                    <a:pt x="453" y="216"/>
                    <a:pt x="453" y="216"/>
                  </a:cubicBezTo>
                  <a:cubicBezTo>
                    <a:pt x="453" y="225"/>
                    <a:pt x="453" y="225"/>
                    <a:pt x="453" y="225"/>
                  </a:cubicBezTo>
                  <a:cubicBezTo>
                    <a:pt x="447" y="225"/>
                    <a:pt x="447" y="225"/>
                    <a:pt x="447" y="225"/>
                  </a:cubicBezTo>
                  <a:lnTo>
                    <a:pt x="448" y="216"/>
                  </a:lnTo>
                  <a:close/>
                  <a:moveTo>
                    <a:pt x="453" y="233"/>
                  </a:moveTo>
                  <a:cubicBezTo>
                    <a:pt x="452" y="242"/>
                    <a:pt x="452" y="242"/>
                    <a:pt x="452" y="242"/>
                  </a:cubicBezTo>
                  <a:cubicBezTo>
                    <a:pt x="446" y="242"/>
                    <a:pt x="446" y="242"/>
                    <a:pt x="446" y="242"/>
                  </a:cubicBezTo>
                  <a:cubicBezTo>
                    <a:pt x="447" y="233"/>
                    <a:pt x="447" y="233"/>
                    <a:pt x="447" y="233"/>
                  </a:cubicBezTo>
                  <a:lnTo>
                    <a:pt x="453" y="233"/>
                  </a:lnTo>
                  <a:close/>
                  <a:moveTo>
                    <a:pt x="452" y="250"/>
                  </a:moveTo>
                  <a:cubicBezTo>
                    <a:pt x="452" y="258"/>
                    <a:pt x="452" y="258"/>
                    <a:pt x="452" y="258"/>
                  </a:cubicBezTo>
                  <a:cubicBezTo>
                    <a:pt x="445" y="258"/>
                    <a:pt x="445" y="258"/>
                    <a:pt x="445" y="258"/>
                  </a:cubicBezTo>
                  <a:cubicBezTo>
                    <a:pt x="445" y="250"/>
                    <a:pt x="445" y="250"/>
                    <a:pt x="445" y="250"/>
                  </a:cubicBezTo>
                  <a:lnTo>
                    <a:pt x="452" y="250"/>
                  </a:lnTo>
                  <a:close/>
                  <a:moveTo>
                    <a:pt x="473" y="200"/>
                  </a:moveTo>
                  <a:cubicBezTo>
                    <a:pt x="478" y="200"/>
                    <a:pt x="478" y="200"/>
                    <a:pt x="478" y="200"/>
                  </a:cubicBezTo>
                  <a:cubicBezTo>
                    <a:pt x="479" y="208"/>
                    <a:pt x="479" y="208"/>
                    <a:pt x="479" y="208"/>
                  </a:cubicBezTo>
                  <a:cubicBezTo>
                    <a:pt x="474" y="208"/>
                    <a:pt x="474" y="208"/>
                    <a:pt x="474" y="208"/>
                  </a:cubicBezTo>
                  <a:lnTo>
                    <a:pt x="473" y="200"/>
                  </a:lnTo>
                  <a:close/>
                  <a:moveTo>
                    <a:pt x="475" y="250"/>
                  </a:moveTo>
                  <a:cubicBezTo>
                    <a:pt x="482" y="250"/>
                    <a:pt x="482" y="250"/>
                    <a:pt x="482" y="250"/>
                  </a:cubicBezTo>
                  <a:cubicBezTo>
                    <a:pt x="483" y="258"/>
                    <a:pt x="483" y="258"/>
                    <a:pt x="483" y="258"/>
                  </a:cubicBezTo>
                  <a:cubicBezTo>
                    <a:pt x="476" y="258"/>
                    <a:pt x="476" y="258"/>
                    <a:pt x="476" y="258"/>
                  </a:cubicBezTo>
                  <a:lnTo>
                    <a:pt x="475" y="250"/>
                  </a:lnTo>
                  <a:close/>
                  <a:moveTo>
                    <a:pt x="475" y="242"/>
                  </a:moveTo>
                  <a:cubicBezTo>
                    <a:pt x="475" y="233"/>
                    <a:pt x="475" y="233"/>
                    <a:pt x="475" y="233"/>
                  </a:cubicBezTo>
                  <a:cubicBezTo>
                    <a:pt x="481" y="233"/>
                    <a:pt x="481" y="233"/>
                    <a:pt x="481" y="233"/>
                  </a:cubicBezTo>
                  <a:cubicBezTo>
                    <a:pt x="481" y="242"/>
                    <a:pt x="481" y="242"/>
                    <a:pt x="481" y="242"/>
                  </a:cubicBezTo>
                  <a:lnTo>
                    <a:pt x="475" y="242"/>
                  </a:lnTo>
                  <a:close/>
                  <a:moveTo>
                    <a:pt x="474" y="225"/>
                  </a:moveTo>
                  <a:cubicBezTo>
                    <a:pt x="474" y="216"/>
                    <a:pt x="474" y="216"/>
                    <a:pt x="474" y="216"/>
                  </a:cubicBezTo>
                  <a:cubicBezTo>
                    <a:pt x="479" y="216"/>
                    <a:pt x="479" y="216"/>
                    <a:pt x="479" y="216"/>
                  </a:cubicBezTo>
                  <a:cubicBezTo>
                    <a:pt x="480" y="225"/>
                    <a:pt x="480" y="225"/>
                    <a:pt x="480" y="225"/>
                  </a:cubicBezTo>
                  <a:lnTo>
                    <a:pt x="474" y="225"/>
                  </a:lnTo>
                  <a:close/>
                  <a:moveTo>
                    <a:pt x="473" y="192"/>
                  </a:moveTo>
                  <a:cubicBezTo>
                    <a:pt x="473" y="183"/>
                    <a:pt x="473" y="183"/>
                    <a:pt x="473" y="183"/>
                  </a:cubicBezTo>
                  <a:cubicBezTo>
                    <a:pt x="477" y="183"/>
                    <a:pt x="477" y="183"/>
                    <a:pt x="477" y="183"/>
                  </a:cubicBezTo>
                  <a:cubicBezTo>
                    <a:pt x="477" y="192"/>
                    <a:pt x="477" y="192"/>
                    <a:pt x="477" y="192"/>
                  </a:cubicBezTo>
                  <a:lnTo>
                    <a:pt x="473" y="192"/>
                  </a:lnTo>
                  <a:close/>
                  <a:moveTo>
                    <a:pt x="473" y="175"/>
                  </a:moveTo>
                  <a:cubicBezTo>
                    <a:pt x="470" y="99"/>
                    <a:pt x="470" y="99"/>
                    <a:pt x="470" y="99"/>
                  </a:cubicBezTo>
                  <a:cubicBezTo>
                    <a:pt x="476" y="175"/>
                    <a:pt x="476" y="175"/>
                    <a:pt x="476" y="175"/>
                  </a:cubicBezTo>
                  <a:lnTo>
                    <a:pt x="473" y="175"/>
                  </a:lnTo>
                  <a:close/>
                  <a:moveTo>
                    <a:pt x="469" y="80"/>
                  </a:moveTo>
                  <a:cubicBezTo>
                    <a:pt x="465" y="80"/>
                    <a:pt x="465" y="80"/>
                    <a:pt x="465" y="80"/>
                  </a:cubicBezTo>
                  <a:cubicBezTo>
                    <a:pt x="462" y="80"/>
                    <a:pt x="462" y="80"/>
                    <a:pt x="462" y="80"/>
                  </a:cubicBezTo>
                  <a:cubicBezTo>
                    <a:pt x="457" y="80"/>
                    <a:pt x="457" y="80"/>
                    <a:pt x="457" y="80"/>
                  </a:cubicBezTo>
                  <a:cubicBezTo>
                    <a:pt x="457" y="72"/>
                    <a:pt x="457" y="72"/>
                    <a:pt x="457" y="72"/>
                  </a:cubicBezTo>
                  <a:cubicBezTo>
                    <a:pt x="469" y="72"/>
                    <a:pt x="469" y="72"/>
                    <a:pt x="469" y="72"/>
                  </a:cubicBezTo>
                  <a:lnTo>
                    <a:pt x="469" y="80"/>
                  </a:lnTo>
                  <a:close/>
                  <a:moveTo>
                    <a:pt x="457" y="99"/>
                  </a:moveTo>
                  <a:cubicBezTo>
                    <a:pt x="455" y="175"/>
                    <a:pt x="455" y="175"/>
                    <a:pt x="455" y="175"/>
                  </a:cubicBezTo>
                  <a:cubicBezTo>
                    <a:pt x="451" y="175"/>
                    <a:pt x="451" y="175"/>
                    <a:pt x="451" y="175"/>
                  </a:cubicBezTo>
                  <a:lnTo>
                    <a:pt x="457" y="99"/>
                  </a:lnTo>
                  <a:close/>
                  <a:moveTo>
                    <a:pt x="454" y="183"/>
                  </a:moveTo>
                  <a:cubicBezTo>
                    <a:pt x="454" y="192"/>
                    <a:pt x="454" y="192"/>
                    <a:pt x="454" y="192"/>
                  </a:cubicBezTo>
                  <a:cubicBezTo>
                    <a:pt x="450" y="192"/>
                    <a:pt x="450" y="192"/>
                    <a:pt x="450" y="192"/>
                  </a:cubicBezTo>
                  <a:cubicBezTo>
                    <a:pt x="450" y="183"/>
                    <a:pt x="450" y="183"/>
                    <a:pt x="450" y="183"/>
                  </a:cubicBezTo>
                  <a:lnTo>
                    <a:pt x="454" y="183"/>
                  </a:lnTo>
                  <a:close/>
                  <a:moveTo>
                    <a:pt x="444" y="266"/>
                  </a:moveTo>
                  <a:cubicBezTo>
                    <a:pt x="451" y="266"/>
                    <a:pt x="451" y="266"/>
                    <a:pt x="451" y="266"/>
                  </a:cubicBezTo>
                  <a:cubicBezTo>
                    <a:pt x="451" y="276"/>
                    <a:pt x="451" y="276"/>
                    <a:pt x="451" y="276"/>
                  </a:cubicBezTo>
                  <a:cubicBezTo>
                    <a:pt x="443" y="276"/>
                    <a:pt x="443" y="276"/>
                    <a:pt x="443" y="276"/>
                  </a:cubicBezTo>
                  <a:lnTo>
                    <a:pt x="444" y="266"/>
                  </a:lnTo>
                  <a:close/>
                  <a:moveTo>
                    <a:pt x="464" y="147"/>
                  </a:moveTo>
                  <a:cubicBezTo>
                    <a:pt x="465" y="195"/>
                    <a:pt x="465" y="195"/>
                    <a:pt x="465" y="195"/>
                  </a:cubicBezTo>
                  <a:cubicBezTo>
                    <a:pt x="465" y="195"/>
                    <a:pt x="465" y="196"/>
                    <a:pt x="465" y="196"/>
                  </a:cubicBezTo>
                  <a:cubicBezTo>
                    <a:pt x="465" y="196"/>
                    <a:pt x="465" y="196"/>
                    <a:pt x="465" y="196"/>
                  </a:cubicBezTo>
                  <a:cubicBezTo>
                    <a:pt x="466" y="212"/>
                    <a:pt x="466" y="212"/>
                    <a:pt x="466" y="212"/>
                  </a:cubicBezTo>
                  <a:cubicBezTo>
                    <a:pt x="466" y="212"/>
                    <a:pt x="466" y="212"/>
                    <a:pt x="466" y="212"/>
                  </a:cubicBezTo>
                  <a:cubicBezTo>
                    <a:pt x="466" y="213"/>
                    <a:pt x="466" y="213"/>
                    <a:pt x="466" y="213"/>
                  </a:cubicBezTo>
                  <a:cubicBezTo>
                    <a:pt x="466" y="229"/>
                    <a:pt x="466" y="229"/>
                    <a:pt x="466" y="229"/>
                  </a:cubicBezTo>
                  <a:cubicBezTo>
                    <a:pt x="466" y="229"/>
                    <a:pt x="466" y="229"/>
                    <a:pt x="466" y="229"/>
                  </a:cubicBezTo>
                  <a:cubicBezTo>
                    <a:pt x="466" y="229"/>
                    <a:pt x="466" y="230"/>
                    <a:pt x="467" y="230"/>
                  </a:cubicBezTo>
                  <a:cubicBezTo>
                    <a:pt x="468" y="276"/>
                    <a:pt x="468" y="276"/>
                    <a:pt x="468" y="276"/>
                  </a:cubicBezTo>
                  <a:cubicBezTo>
                    <a:pt x="459" y="276"/>
                    <a:pt x="459" y="276"/>
                    <a:pt x="459" y="276"/>
                  </a:cubicBezTo>
                  <a:lnTo>
                    <a:pt x="464" y="147"/>
                  </a:lnTo>
                  <a:close/>
                  <a:moveTo>
                    <a:pt x="459" y="61"/>
                  </a:moveTo>
                  <a:cubicBezTo>
                    <a:pt x="467" y="61"/>
                    <a:pt x="467" y="61"/>
                    <a:pt x="467" y="61"/>
                  </a:cubicBezTo>
                  <a:cubicBezTo>
                    <a:pt x="467" y="64"/>
                    <a:pt x="467" y="64"/>
                    <a:pt x="467" y="64"/>
                  </a:cubicBezTo>
                  <a:cubicBezTo>
                    <a:pt x="459" y="64"/>
                    <a:pt x="459" y="64"/>
                    <a:pt x="459" y="64"/>
                  </a:cubicBezTo>
                  <a:lnTo>
                    <a:pt x="459" y="61"/>
                  </a:lnTo>
                  <a:close/>
                  <a:moveTo>
                    <a:pt x="487" y="296"/>
                  </a:moveTo>
                  <a:cubicBezTo>
                    <a:pt x="491" y="310"/>
                    <a:pt x="491" y="310"/>
                    <a:pt x="491" y="310"/>
                  </a:cubicBezTo>
                  <a:cubicBezTo>
                    <a:pt x="436" y="310"/>
                    <a:pt x="436" y="310"/>
                    <a:pt x="436" y="310"/>
                  </a:cubicBezTo>
                  <a:cubicBezTo>
                    <a:pt x="440" y="296"/>
                    <a:pt x="440" y="296"/>
                    <a:pt x="440" y="296"/>
                  </a:cubicBezTo>
                  <a:lnTo>
                    <a:pt x="487" y="296"/>
                  </a:lnTo>
                  <a:close/>
                  <a:moveTo>
                    <a:pt x="523" y="379"/>
                  </a:moveTo>
                  <a:cubicBezTo>
                    <a:pt x="523" y="383"/>
                    <a:pt x="523" y="383"/>
                    <a:pt x="523" y="383"/>
                  </a:cubicBezTo>
                  <a:cubicBezTo>
                    <a:pt x="404" y="383"/>
                    <a:pt x="404" y="383"/>
                    <a:pt x="404" y="383"/>
                  </a:cubicBezTo>
                  <a:cubicBezTo>
                    <a:pt x="404" y="379"/>
                    <a:pt x="404" y="379"/>
                    <a:pt x="404" y="379"/>
                  </a:cubicBezTo>
                  <a:lnTo>
                    <a:pt x="523" y="379"/>
                  </a:lnTo>
                  <a:close/>
                  <a:moveTo>
                    <a:pt x="362" y="483"/>
                  </a:moveTo>
                  <a:cubicBezTo>
                    <a:pt x="391" y="483"/>
                    <a:pt x="391" y="483"/>
                    <a:pt x="391" y="483"/>
                  </a:cubicBezTo>
                  <a:cubicBezTo>
                    <a:pt x="381" y="504"/>
                    <a:pt x="381" y="504"/>
                    <a:pt x="381" y="504"/>
                  </a:cubicBezTo>
                  <a:cubicBezTo>
                    <a:pt x="350" y="504"/>
                    <a:pt x="350" y="504"/>
                    <a:pt x="350" y="504"/>
                  </a:cubicBezTo>
                  <a:lnTo>
                    <a:pt x="362" y="483"/>
                  </a:lnTo>
                  <a:close/>
                  <a:moveTo>
                    <a:pt x="390" y="504"/>
                  </a:moveTo>
                  <a:cubicBezTo>
                    <a:pt x="409" y="464"/>
                    <a:pt x="409" y="464"/>
                    <a:pt x="409" y="464"/>
                  </a:cubicBezTo>
                  <a:cubicBezTo>
                    <a:pt x="409" y="464"/>
                    <a:pt x="409" y="464"/>
                    <a:pt x="409" y="464"/>
                  </a:cubicBezTo>
                  <a:cubicBezTo>
                    <a:pt x="409" y="464"/>
                    <a:pt x="426" y="429"/>
                    <a:pt x="463" y="429"/>
                  </a:cubicBezTo>
                  <a:cubicBezTo>
                    <a:pt x="502" y="429"/>
                    <a:pt x="518" y="463"/>
                    <a:pt x="518" y="464"/>
                  </a:cubicBezTo>
                  <a:cubicBezTo>
                    <a:pt x="518" y="464"/>
                    <a:pt x="518" y="464"/>
                    <a:pt x="518" y="464"/>
                  </a:cubicBezTo>
                  <a:cubicBezTo>
                    <a:pt x="537" y="504"/>
                    <a:pt x="537" y="504"/>
                    <a:pt x="537" y="504"/>
                  </a:cubicBezTo>
                  <a:lnTo>
                    <a:pt x="390" y="504"/>
                  </a:lnTo>
                  <a:close/>
                  <a:moveTo>
                    <a:pt x="546" y="504"/>
                  </a:moveTo>
                  <a:cubicBezTo>
                    <a:pt x="536" y="483"/>
                    <a:pt x="536" y="483"/>
                    <a:pt x="536" y="483"/>
                  </a:cubicBezTo>
                  <a:cubicBezTo>
                    <a:pt x="565" y="483"/>
                    <a:pt x="565" y="483"/>
                    <a:pt x="565" y="483"/>
                  </a:cubicBezTo>
                  <a:cubicBezTo>
                    <a:pt x="577" y="504"/>
                    <a:pt x="577" y="504"/>
                    <a:pt x="577" y="504"/>
                  </a:cubicBezTo>
                  <a:lnTo>
                    <a:pt x="546" y="504"/>
                  </a:ln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</p:grpSp>
      <p:sp>
        <p:nvSpPr>
          <p:cNvPr id="18" name="Rectangle 17"/>
          <p:cNvSpPr/>
          <p:nvPr userDrawn="1"/>
        </p:nvSpPr>
        <p:spPr>
          <a:xfrm>
            <a:off x="100012" y="6804000"/>
            <a:ext cx="12091987" cy="540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36334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Phone6 Plus and Text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5"/>
          <p:cNvSpPr>
            <a:spLocks/>
          </p:cNvSpPr>
          <p:nvPr/>
        </p:nvSpPr>
        <p:spPr bwMode="auto">
          <a:xfrm>
            <a:off x="10301108" y="2201802"/>
            <a:ext cx="49393" cy="554717"/>
          </a:xfrm>
          <a:custGeom>
            <a:avLst/>
            <a:gdLst>
              <a:gd name="T0" fmla="*/ 0 w 11"/>
              <a:gd name="T1" fmla="*/ 4 h 126"/>
              <a:gd name="T2" fmla="*/ 0 w 11"/>
              <a:gd name="T3" fmla="*/ 123 h 126"/>
              <a:gd name="T4" fmla="*/ 3 w 11"/>
              <a:gd name="T5" fmla="*/ 126 h 126"/>
              <a:gd name="T6" fmla="*/ 8 w 11"/>
              <a:gd name="T7" fmla="*/ 126 h 126"/>
              <a:gd name="T8" fmla="*/ 11 w 11"/>
              <a:gd name="T9" fmla="*/ 123 h 126"/>
              <a:gd name="T10" fmla="*/ 11 w 11"/>
              <a:gd name="T11" fmla="*/ 4 h 126"/>
              <a:gd name="T12" fmla="*/ 8 w 11"/>
              <a:gd name="T13" fmla="*/ 0 h 126"/>
              <a:gd name="T14" fmla="*/ 3 w 11"/>
              <a:gd name="T15" fmla="*/ 0 h 126"/>
              <a:gd name="T16" fmla="*/ 0 w 11"/>
              <a:gd name="T17" fmla="*/ 4 h 1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1" h="126">
                <a:moveTo>
                  <a:pt x="0" y="4"/>
                </a:moveTo>
                <a:cubicBezTo>
                  <a:pt x="0" y="123"/>
                  <a:pt x="0" y="123"/>
                  <a:pt x="0" y="123"/>
                </a:cubicBezTo>
                <a:cubicBezTo>
                  <a:pt x="0" y="125"/>
                  <a:pt x="1" y="126"/>
                  <a:pt x="3" y="126"/>
                </a:cubicBezTo>
                <a:cubicBezTo>
                  <a:pt x="8" y="126"/>
                  <a:pt x="8" y="126"/>
                  <a:pt x="8" y="126"/>
                </a:cubicBezTo>
                <a:cubicBezTo>
                  <a:pt x="9" y="126"/>
                  <a:pt x="11" y="125"/>
                  <a:pt x="11" y="123"/>
                </a:cubicBezTo>
                <a:cubicBezTo>
                  <a:pt x="11" y="4"/>
                  <a:pt x="11" y="4"/>
                  <a:pt x="11" y="4"/>
                </a:cubicBezTo>
                <a:cubicBezTo>
                  <a:pt x="11" y="2"/>
                  <a:pt x="9" y="0"/>
                  <a:pt x="8" y="0"/>
                </a:cubicBezTo>
                <a:cubicBezTo>
                  <a:pt x="3" y="0"/>
                  <a:pt x="3" y="0"/>
                  <a:pt x="3" y="0"/>
                </a:cubicBezTo>
                <a:cubicBezTo>
                  <a:pt x="1" y="0"/>
                  <a:pt x="0" y="2"/>
                  <a:pt x="0" y="4"/>
                </a:cubicBezTo>
                <a:close/>
              </a:path>
            </a:pathLst>
          </a:custGeom>
          <a:solidFill>
            <a:srgbClr val="F9E5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10263114" y="7684386"/>
            <a:ext cx="53192" cy="136780"/>
          </a:xfrm>
          <a:prstGeom prst="rect">
            <a:avLst/>
          </a:prstGeom>
          <a:solidFill>
            <a:srgbClr val="BCBCB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5" name="Rectangle 7"/>
          <p:cNvSpPr>
            <a:spLocks noChangeArrowheads="1"/>
          </p:cNvSpPr>
          <p:nvPr/>
        </p:nvSpPr>
        <p:spPr bwMode="auto">
          <a:xfrm>
            <a:off x="10263114" y="1111364"/>
            <a:ext cx="53192" cy="136780"/>
          </a:xfrm>
          <a:prstGeom prst="rect">
            <a:avLst/>
          </a:prstGeom>
          <a:solidFill>
            <a:srgbClr val="BCBCB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6" name="Freeform 8"/>
          <p:cNvSpPr>
            <a:spLocks noEditPoints="1"/>
          </p:cNvSpPr>
          <p:nvPr/>
        </p:nvSpPr>
        <p:spPr bwMode="auto">
          <a:xfrm>
            <a:off x="6486474" y="549048"/>
            <a:ext cx="3829832" cy="7868629"/>
          </a:xfrm>
          <a:custGeom>
            <a:avLst/>
            <a:gdLst>
              <a:gd name="T0" fmla="*/ 738 w 868"/>
              <a:gd name="T1" fmla="*/ 0 h 1791"/>
              <a:gd name="T2" fmla="*/ 127 w 868"/>
              <a:gd name="T3" fmla="*/ 0 h 1791"/>
              <a:gd name="T4" fmla="*/ 0 w 868"/>
              <a:gd name="T5" fmla="*/ 128 h 1791"/>
              <a:gd name="T6" fmla="*/ 0 w 868"/>
              <a:gd name="T7" fmla="*/ 1664 h 1791"/>
              <a:gd name="T8" fmla="*/ 127 w 868"/>
              <a:gd name="T9" fmla="*/ 1791 h 1791"/>
              <a:gd name="T10" fmla="*/ 738 w 868"/>
              <a:gd name="T11" fmla="*/ 1791 h 1791"/>
              <a:gd name="T12" fmla="*/ 868 w 868"/>
              <a:gd name="T13" fmla="*/ 1664 h 1791"/>
              <a:gd name="T14" fmla="*/ 868 w 868"/>
              <a:gd name="T15" fmla="*/ 128 h 1791"/>
              <a:gd name="T16" fmla="*/ 738 w 868"/>
              <a:gd name="T17" fmla="*/ 0 h 1791"/>
              <a:gd name="T18" fmla="*/ 847 w 868"/>
              <a:gd name="T19" fmla="*/ 1654 h 1791"/>
              <a:gd name="T20" fmla="*/ 732 w 868"/>
              <a:gd name="T21" fmla="*/ 1769 h 1791"/>
              <a:gd name="T22" fmla="*/ 134 w 868"/>
              <a:gd name="T23" fmla="*/ 1769 h 1791"/>
              <a:gd name="T24" fmla="*/ 19 w 868"/>
              <a:gd name="T25" fmla="*/ 1654 h 1791"/>
              <a:gd name="T26" fmla="*/ 19 w 868"/>
              <a:gd name="T27" fmla="*/ 131 h 1791"/>
              <a:gd name="T28" fmla="*/ 134 w 868"/>
              <a:gd name="T29" fmla="*/ 16 h 1791"/>
              <a:gd name="T30" fmla="*/ 732 w 868"/>
              <a:gd name="T31" fmla="*/ 16 h 1791"/>
              <a:gd name="T32" fmla="*/ 847 w 868"/>
              <a:gd name="T33" fmla="*/ 131 h 1791"/>
              <a:gd name="T34" fmla="*/ 847 w 868"/>
              <a:gd name="T35" fmla="*/ 1654 h 17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868" h="1791">
                <a:moveTo>
                  <a:pt x="738" y="0"/>
                </a:moveTo>
                <a:cubicBezTo>
                  <a:pt x="127" y="0"/>
                  <a:pt x="127" y="0"/>
                  <a:pt x="127" y="0"/>
                </a:cubicBezTo>
                <a:cubicBezTo>
                  <a:pt x="57" y="0"/>
                  <a:pt x="0" y="57"/>
                  <a:pt x="0" y="128"/>
                </a:cubicBezTo>
                <a:cubicBezTo>
                  <a:pt x="0" y="1664"/>
                  <a:pt x="0" y="1664"/>
                  <a:pt x="0" y="1664"/>
                </a:cubicBezTo>
                <a:cubicBezTo>
                  <a:pt x="0" y="1734"/>
                  <a:pt x="57" y="1791"/>
                  <a:pt x="127" y="1791"/>
                </a:cubicBezTo>
                <a:cubicBezTo>
                  <a:pt x="738" y="1791"/>
                  <a:pt x="738" y="1791"/>
                  <a:pt x="738" y="1791"/>
                </a:cubicBezTo>
                <a:cubicBezTo>
                  <a:pt x="809" y="1791"/>
                  <a:pt x="866" y="1734"/>
                  <a:pt x="868" y="1664"/>
                </a:cubicBezTo>
                <a:cubicBezTo>
                  <a:pt x="868" y="128"/>
                  <a:pt x="868" y="128"/>
                  <a:pt x="868" y="128"/>
                </a:cubicBezTo>
                <a:cubicBezTo>
                  <a:pt x="866" y="57"/>
                  <a:pt x="809" y="0"/>
                  <a:pt x="738" y="0"/>
                </a:cubicBezTo>
                <a:close/>
                <a:moveTo>
                  <a:pt x="847" y="1654"/>
                </a:moveTo>
                <a:cubicBezTo>
                  <a:pt x="847" y="1718"/>
                  <a:pt x="796" y="1769"/>
                  <a:pt x="732" y="1769"/>
                </a:cubicBezTo>
                <a:cubicBezTo>
                  <a:pt x="134" y="1769"/>
                  <a:pt x="134" y="1769"/>
                  <a:pt x="134" y="1769"/>
                </a:cubicBezTo>
                <a:cubicBezTo>
                  <a:pt x="71" y="1769"/>
                  <a:pt x="19" y="1718"/>
                  <a:pt x="19" y="1654"/>
                </a:cubicBezTo>
                <a:cubicBezTo>
                  <a:pt x="19" y="131"/>
                  <a:pt x="19" y="131"/>
                  <a:pt x="19" y="131"/>
                </a:cubicBezTo>
                <a:cubicBezTo>
                  <a:pt x="19" y="68"/>
                  <a:pt x="71" y="16"/>
                  <a:pt x="134" y="16"/>
                </a:cubicBezTo>
                <a:cubicBezTo>
                  <a:pt x="732" y="16"/>
                  <a:pt x="732" y="16"/>
                  <a:pt x="732" y="16"/>
                </a:cubicBezTo>
                <a:cubicBezTo>
                  <a:pt x="796" y="16"/>
                  <a:pt x="847" y="68"/>
                  <a:pt x="847" y="131"/>
                </a:cubicBezTo>
                <a:lnTo>
                  <a:pt x="847" y="1654"/>
                </a:lnTo>
                <a:close/>
              </a:path>
            </a:pathLst>
          </a:custGeom>
          <a:solidFill>
            <a:srgbClr val="F9E5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7" name="Freeform 9"/>
          <p:cNvSpPr>
            <a:spLocks/>
          </p:cNvSpPr>
          <p:nvPr/>
        </p:nvSpPr>
        <p:spPr bwMode="auto">
          <a:xfrm>
            <a:off x="6543466" y="602240"/>
            <a:ext cx="3719648" cy="7766044"/>
          </a:xfrm>
          <a:custGeom>
            <a:avLst/>
            <a:gdLst>
              <a:gd name="T0" fmla="*/ 718 w 843"/>
              <a:gd name="T1" fmla="*/ 1768 h 1768"/>
              <a:gd name="T2" fmla="*/ 120 w 843"/>
              <a:gd name="T3" fmla="*/ 1768 h 1768"/>
              <a:gd name="T4" fmla="*/ 0 w 843"/>
              <a:gd name="T5" fmla="*/ 1648 h 1768"/>
              <a:gd name="T6" fmla="*/ 0 w 843"/>
              <a:gd name="T7" fmla="*/ 120 h 1768"/>
              <a:gd name="T8" fmla="*/ 120 w 843"/>
              <a:gd name="T9" fmla="*/ 0 h 1768"/>
              <a:gd name="T10" fmla="*/ 718 w 843"/>
              <a:gd name="T11" fmla="*/ 0 h 1768"/>
              <a:gd name="T12" fmla="*/ 843 w 843"/>
              <a:gd name="T13" fmla="*/ 125 h 1768"/>
              <a:gd name="T14" fmla="*/ 843 w 843"/>
              <a:gd name="T15" fmla="*/ 1643 h 1768"/>
              <a:gd name="T16" fmla="*/ 718 w 843"/>
              <a:gd name="T17" fmla="*/ 1768 h 17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43" h="1768">
                <a:moveTo>
                  <a:pt x="718" y="1768"/>
                </a:moveTo>
                <a:cubicBezTo>
                  <a:pt x="120" y="1768"/>
                  <a:pt x="120" y="1768"/>
                  <a:pt x="120" y="1768"/>
                </a:cubicBezTo>
                <a:cubicBezTo>
                  <a:pt x="54" y="1768"/>
                  <a:pt x="0" y="1714"/>
                  <a:pt x="0" y="1648"/>
                </a:cubicBezTo>
                <a:cubicBezTo>
                  <a:pt x="0" y="120"/>
                  <a:pt x="0" y="120"/>
                  <a:pt x="0" y="120"/>
                </a:cubicBezTo>
                <a:cubicBezTo>
                  <a:pt x="0" y="54"/>
                  <a:pt x="54" y="0"/>
                  <a:pt x="120" y="0"/>
                </a:cubicBezTo>
                <a:cubicBezTo>
                  <a:pt x="718" y="0"/>
                  <a:pt x="718" y="0"/>
                  <a:pt x="718" y="0"/>
                </a:cubicBezTo>
                <a:cubicBezTo>
                  <a:pt x="787" y="0"/>
                  <a:pt x="843" y="56"/>
                  <a:pt x="843" y="125"/>
                </a:cubicBezTo>
                <a:cubicBezTo>
                  <a:pt x="843" y="1643"/>
                  <a:pt x="843" y="1643"/>
                  <a:pt x="843" y="1643"/>
                </a:cubicBezTo>
                <a:cubicBezTo>
                  <a:pt x="843" y="1712"/>
                  <a:pt x="787" y="1768"/>
                  <a:pt x="718" y="1768"/>
                </a:cubicBezTo>
                <a:close/>
              </a:path>
            </a:pathLst>
          </a:custGeom>
          <a:solidFill>
            <a:srgbClr val="F7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6703042" y="1517904"/>
            <a:ext cx="3400495" cy="590052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9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4638" y="7581801"/>
            <a:ext cx="649703" cy="6459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Oval 9"/>
          <p:cNvSpPr>
            <a:spLocks noChangeArrowheads="1"/>
          </p:cNvSpPr>
          <p:nvPr/>
        </p:nvSpPr>
        <p:spPr bwMode="auto">
          <a:xfrm>
            <a:off x="8127831" y="7631194"/>
            <a:ext cx="547119" cy="547118"/>
          </a:xfrm>
          <a:prstGeom prst="ellipse">
            <a:avLst/>
          </a:prstGeom>
          <a:solidFill>
            <a:srgbClr val="F7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" name="Oval 10"/>
          <p:cNvSpPr>
            <a:spLocks noChangeArrowheads="1"/>
          </p:cNvSpPr>
          <p:nvPr/>
        </p:nvSpPr>
        <p:spPr bwMode="auto">
          <a:xfrm>
            <a:off x="8340599" y="761816"/>
            <a:ext cx="102585" cy="102585"/>
          </a:xfrm>
          <a:prstGeom prst="ellipse">
            <a:avLst/>
          </a:prstGeom>
          <a:solidFill>
            <a:srgbClr val="3C3E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8089836" y="993582"/>
            <a:ext cx="615509" cy="83588"/>
          </a:xfrm>
          <a:custGeom>
            <a:avLst/>
            <a:gdLst>
              <a:gd name="T0" fmla="*/ 130 w 139"/>
              <a:gd name="T1" fmla="*/ 19 h 19"/>
              <a:gd name="T2" fmla="*/ 10 w 139"/>
              <a:gd name="T3" fmla="*/ 19 h 19"/>
              <a:gd name="T4" fmla="*/ 0 w 139"/>
              <a:gd name="T5" fmla="*/ 9 h 19"/>
              <a:gd name="T6" fmla="*/ 0 w 139"/>
              <a:gd name="T7" fmla="*/ 9 h 19"/>
              <a:gd name="T8" fmla="*/ 10 w 139"/>
              <a:gd name="T9" fmla="*/ 0 h 19"/>
              <a:gd name="T10" fmla="*/ 130 w 139"/>
              <a:gd name="T11" fmla="*/ 0 h 19"/>
              <a:gd name="T12" fmla="*/ 139 w 139"/>
              <a:gd name="T13" fmla="*/ 9 h 19"/>
              <a:gd name="T14" fmla="*/ 139 w 139"/>
              <a:gd name="T15" fmla="*/ 9 h 19"/>
              <a:gd name="T16" fmla="*/ 130 w 139"/>
              <a:gd name="T17" fmla="*/ 19 h 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9" h="19">
                <a:moveTo>
                  <a:pt x="130" y="19"/>
                </a:moveTo>
                <a:cubicBezTo>
                  <a:pt x="10" y="19"/>
                  <a:pt x="10" y="19"/>
                  <a:pt x="10" y="19"/>
                </a:cubicBezTo>
                <a:cubicBezTo>
                  <a:pt x="5" y="19"/>
                  <a:pt x="0" y="15"/>
                  <a:pt x="0" y="9"/>
                </a:cubicBezTo>
                <a:cubicBezTo>
                  <a:pt x="0" y="9"/>
                  <a:pt x="0" y="9"/>
                  <a:pt x="0" y="9"/>
                </a:cubicBezTo>
                <a:cubicBezTo>
                  <a:pt x="0" y="4"/>
                  <a:pt x="5" y="0"/>
                  <a:pt x="10" y="0"/>
                </a:cubicBezTo>
                <a:cubicBezTo>
                  <a:pt x="130" y="0"/>
                  <a:pt x="130" y="0"/>
                  <a:pt x="130" y="0"/>
                </a:cubicBezTo>
                <a:cubicBezTo>
                  <a:pt x="135" y="0"/>
                  <a:pt x="139" y="4"/>
                  <a:pt x="139" y="9"/>
                </a:cubicBezTo>
                <a:cubicBezTo>
                  <a:pt x="139" y="9"/>
                  <a:pt x="139" y="9"/>
                  <a:pt x="139" y="9"/>
                </a:cubicBezTo>
                <a:cubicBezTo>
                  <a:pt x="139" y="15"/>
                  <a:pt x="135" y="19"/>
                  <a:pt x="130" y="19"/>
                </a:cubicBezTo>
                <a:close/>
              </a:path>
            </a:pathLst>
          </a:custGeom>
          <a:solidFill>
            <a:srgbClr val="3C3E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3" name="Freeform 12"/>
          <p:cNvSpPr>
            <a:spLocks/>
          </p:cNvSpPr>
          <p:nvPr/>
        </p:nvSpPr>
        <p:spPr bwMode="auto">
          <a:xfrm>
            <a:off x="6467477" y="1536901"/>
            <a:ext cx="56992" cy="338150"/>
          </a:xfrm>
          <a:custGeom>
            <a:avLst/>
            <a:gdLst>
              <a:gd name="T0" fmla="*/ 0 w 13"/>
              <a:gd name="T1" fmla="*/ 4 h 77"/>
              <a:gd name="T2" fmla="*/ 0 w 13"/>
              <a:gd name="T3" fmla="*/ 73 h 77"/>
              <a:gd name="T4" fmla="*/ 4 w 13"/>
              <a:gd name="T5" fmla="*/ 77 h 77"/>
              <a:gd name="T6" fmla="*/ 9 w 13"/>
              <a:gd name="T7" fmla="*/ 77 h 77"/>
              <a:gd name="T8" fmla="*/ 13 w 13"/>
              <a:gd name="T9" fmla="*/ 73 h 77"/>
              <a:gd name="T10" fmla="*/ 13 w 13"/>
              <a:gd name="T11" fmla="*/ 4 h 77"/>
              <a:gd name="T12" fmla="*/ 9 w 13"/>
              <a:gd name="T13" fmla="*/ 0 h 77"/>
              <a:gd name="T14" fmla="*/ 4 w 13"/>
              <a:gd name="T15" fmla="*/ 0 h 77"/>
              <a:gd name="T16" fmla="*/ 0 w 13"/>
              <a:gd name="T17" fmla="*/ 4 h 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" h="77">
                <a:moveTo>
                  <a:pt x="0" y="4"/>
                </a:moveTo>
                <a:cubicBezTo>
                  <a:pt x="0" y="73"/>
                  <a:pt x="0" y="73"/>
                  <a:pt x="0" y="73"/>
                </a:cubicBezTo>
                <a:cubicBezTo>
                  <a:pt x="0" y="75"/>
                  <a:pt x="2" y="77"/>
                  <a:pt x="4" y="77"/>
                </a:cubicBezTo>
                <a:cubicBezTo>
                  <a:pt x="9" y="77"/>
                  <a:pt x="9" y="77"/>
                  <a:pt x="9" y="77"/>
                </a:cubicBezTo>
                <a:cubicBezTo>
                  <a:pt x="11" y="77"/>
                  <a:pt x="13" y="75"/>
                  <a:pt x="13" y="73"/>
                </a:cubicBezTo>
                <a:cubicBezTo>
                  <a:pt x="13" y="4"/>
                  <a:pt x="13" y="4"/>
                  <a:pt x="13" y="4"/>
                </a:cubicBezTo>
                <a:cubicBezTo>
                  <a:pt x="13" y="2"/>
                  <a:pt x="11" y="0"/>
                  <a:pt x="9" y="0"/>
                </a:cubicBezTo>
                <a:cubicBezTo>
                  <a:pt x="4" y="0"/>
                  <a:pt x="4" y="0"/>
                  <a:pt x="4" y="0"/>
                </a:cubicBezTo>
                <a:cubicBezTo>
                  <a:pt x="2" y="0"/>
                  <a:pt x="0" y="2"/>
                  <a:pt x="0" y="4"/>
                </a:cubicBezTo>
                <a:close/>
              </a:path>
            </a:pathLst>
          </a:custGeom>
          <a:solidFill>
            <a:srgbClr val="F9E5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4" name="Freeform 13"/>
          <p:cNvSpPr>
            <a:spLocks/>
          </p:cNvSpPr>
          <p:nvPr/>
        </p:nvSpPr>
        <p:spPr bwMode="auto">
          <a:xfrm>
            <a:off x="6467477" y="2232197"/>
            <a:ext cx="56992" cy="577514"/>
          </a:xfrm>
          <a:custGeom>
            <a:avLst/>
            <a:gdLst>
              <a:gd name="T0" fmla="*/ 0 w 13"/>
              <a:gd name="T1" fmla="*/ 4 h 131"/>
              <a:gd name="T2" fmla="*/ 0 w 13"/>
              <a:gd name="T3" fmla="*/ 127 h 131"/>
              <a:gd name="T4" fmla="*/ 4 w 13"/>
              <a:gd name="T5" fmla="*/ 131 h 131"/>
              <a:gd name="T6" fmla="*/ 9 w 13"/>
              <a:gd name="T7" fmla="*/ 131 h 131"/>
              <a:gd name="T8" fmla="*/ 13 w 13"/>
              <a:gd name="T9" fmla="*/ 127 h 131"/>
              <a:gd name="T10" fmla="*/ 13 w 13"/>
              <a:gd name="T11" fmla="*/ 4 h 131"/>
              <a:gd name="T12" fmla="*/ 9 w 13"/>
              <a:gd name="T13" fmla="*/ 0 h 131"/>
              <a:gd name="T14" fmla="*/ 4 w 13"/>
              <a:gd name="T15" fmla="*/ 0 h 131"/>
              <a:gd name="T16" fmla="*/ 0 w 13"/>
              <a:gd name="T17" fmla="*/ 4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" h="131">
                <a:moveTo>
                  <a:pt x="0" y="4"/>
                </a:moveTo>
                <a:cubicBezTo>
                  <a:pt x="0" y="127"/>
                  <a:pt x="0" y="127"/>
                  <a:pt x="0" y="127"/>
                </a:cubicBezTo>
                <a:cubicBezTo>
                  <a:pt x="0" y="129"/>
                  <a:pt x="2" y="131"/>
                  <a:pt x="4" y="131"/>
                </a:cubicBezTo>
                <a:cubicBezTo>
                  <a:pt x="9" y="131"/>
                  <a:pt x="9" y="131"/>
                  <a:pt x="9" y="131"/>
                </a:cubicBezTo>
                <a:cubicBezTo>
                  <a:pt x="11" y="131"/>
                  <a:pt x="13" y="129"/>
                  <a:pt x="13" y="127"/>
                </a:cubicBezTo>
                <a:cubicBezTo>
                  <a:pt x="13" y="4"/>
                  <a:pt x="13" y="4"/>
                  <a:pt x="13" y="4"/>
                </a:cubicBezTo>
                <a:cubicBezTo>
                  <a:pt x="13" y="2"/>
                  <a:pt x="11" y="0"/>
                  <a:pt x="9" y="0"/>
                </a:cubicBezTo>
                <a:cubicBezTo>
                  <a:pt x="4" y="0"/>
                  <a:pt x="4" y="0"/>
                  <a:pt x="4" y="0"/>
                </a:cubicBezTo>
                <a:cubicBezTo>
                  <a:pt x="2" y="0"/>
                  <a:pt x="0" y="2"/>
                  <a:pt x="0" y="4"/>
                </a:cubicBezTo>
                <a:close/>
              </a:path>
            </a:pathLst>
          </a:custGeom>
          <a:solidFill>
            <a:srgbClr val="F9E5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5" name="Freeform 14"/>
          <p:cNvSpPr>
            <a:spLocks/>
          </p:cNvSpPr>
          <p:nvPr/>
        </p:nvSpPr>
        <p:spPr bwMode="auto">
          <a:xfrm>
            <a:off x="6467477" y="2950291"/>
            <a:ext cx="56992" cy="569915"/>
          </a:xfrm>
          <a:custGeom>
            <a:avLst/>
            <a:gdLst>
              <a:gd name="T0" fmla="*/ 0 w 13"/>
              <a:gd name="T1" fmla="*/ 3 h 130"/>
              <a:gd name="T2" fmla="*/ 0 w 13"/>
              <a:gd name="T3" fmla="*/ 127 h 130"/>
              <a:gd name="T4" fmla="*/ 4 w 13"/>
              <a:gd name="T5" fmla="*/ 130 h 130"/>
              <a:gd name="T6" fmla="*/ 9 w 13"/>
              <a:gd name="T7" fmla="*/ 130 h 130"/>
              <a:gd name="T8" fmla="*/ 13 w 13"/>
              <a:gd name="T9" fmla="*/ 127 h 130"/>
              <a:gd name="T10" fmla="*/ 13 w 13"/>
              <a:gd name="T11" fmla="*/ 3 h 130"/>
              <a:gd name="T12" fmla="*/ 9 w 13"/>
              <a:gd name="T13" fmla="*/ 0 h 130"/>
              <a:gd name="T14" fmla="*/ 4 w 13"/>
              <a:gd name="T15" fmla="*/ 0 h 130"/>
              <a:gd name="T16" fmla="*/ 0 w 13"/>
              <a:gd name="T17" fmla="*/ 3 h 1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" h="130">
                <a:moveTo>
                  <a:pt x="0" y="3"/>
                </a:moveTo>
                <a:cubicBezTo>
                  <a:pt x="0" y="127"/>
                  <a:pt x="0" y="127"/>
                  <a:pt x="0" y="127"/>
                </a:cubicBezTo>
                <a:cubicBezTo>
                  <a:pt x="0" y="129"/>
                  <a:pt x="2" y="130"/>
                  <a:pt x="4" y="130"/>
                </a:cubicBezTo>
                <a:cubicBezTo>
                  <a:pt x="9" y="130"/>
                  <a:pt x="9" y="130"/>
                  <a:pt x="9" y="130"/>
                </a:cubicBezTo>
                <a:cubicBezTo>
                  <a:pt x="11" y="130"/>
                  <a:pt x="13" y="129"/>
                  <a:pt x="13" y="127"/>
                </a:cubicBezTo>
                <a:cubicBezTo>
                  <a:pt x="13" y="3"/>
                  <a:pt x="13" y="3"/>
                  <a:pt x="13" y="3"/>
                </a:cubicBezTo>
                <a:cubicBezTo>
                  <a:pt x="13" y="1"/>
                  <a:pt x="11" y="0"/>
                  <a:pt x="9" y="0"/>
                </a:cubicBezTo>
                <a:cubicBezTo>
                  <a:pt x="4" y="0"/>
                  <a:pt x="4" y="0"/>
                  <a:pt x="4" y="0"/>
                </a:cubicBezTo>
                <a:cubicBezTo>
                  <a:pt x="2" y="0"/>
                  <a:pt x="0" y="1"/>
                  <a:pt x="0" y="3"/>
                </a:cubicBezTo>
                <a:close/>
              </a:path>
            </a:pathLst>
          </a:custGeom>
          <a:solidFill>
            <a:srgbClr val="F9E5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6486474" y="7718581"/>
            <a:ext cx="53192" cy="136780"/>
          </a:xfrm>
          <a:prstGeom prst="rect">
            <a:avLst/>
          </a:prstGeom>
          <a:solidFill>
            <a:srgbClr val="F7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10263114" y="7718581"/>
            <a:ext cx="53192" cy="136780"/>
          </a:xfrm>
          <a:prstGeom prst="rect">
            <a:avLst/>
          </a:prstGeom>
          <a:solidFill>
            <a:srgbClr val="F7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6486474" y="1145559"/>
            <a:ext cx="53192" cy="136780"/>
          </a:xfrm>
          <a:prstGeom prst="rect">
            <a:avLst/>
          </a:prstGeom>
          <a:solidFill>
            <a:srgbClr val="F7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10263114" y="1145559"/>
            <a:ext cx="53192" cy="136780"/>
          </a:xfrm>
          <a:prstGeom prst="rect">
            <a:avLst/>
          </a:prstGeom>
          <a:solidFill>
            <a:srgbClr val="F7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20" name="Oval 19"/>
          <p:cNvSpPr>
            <a:spLocks noChangeArrowheads="1"/>
          </p:cNvSpPr>
          <p:nvPr/>
        </p:nvSpPr>
        <p:spPr bwMode="auto">
          <a:xfrm>
            <a:off x="7740288" y="970785"/>
            <a:ext cx="140579" cy="140579"/>
          </a:xfrm>
          <a:prstGeom prst="ellipse">
            <a:avLst/>
          </a:prstGeom>
          <a:solidFill>
            <a:srgbClr val="3C3E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29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6703041" y="1517904"/>
            <a:ext cx="3400495" cy="59005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21" name="Date Placeholder 3">
            <a:extLst>
              <a:ext uri="{FF2B5EF4-FFF2-40B4-BE49-F238E27FC236}">
                <a16:creationId xmlns:a16="http://schemas.microsoft.com/office/drawing/2014/main" id="{B9287C6F-AF18-4E1D-A332-6795B82A36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B758D6-ED01-4AE2-915C-7364812A8626}" type="datetime1">
              <a:rPr lang="fr-FR" altLang="zh-TW" smtClean="0"/>
              <a:t>17/05/2019</a:t>
            </a:fld>
            <a:endParaRPr lang="fr-FR"/>
          </a:p>
        </p:txBody>
      </p:sp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E52D4871-2BFE-440D-9565-05EC7991F3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744D931A-A296-4060-B127-F6EBFCAE44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39004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Phone 6 Plus - 3 mockups view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/>
          <p:cNvGrpSpPr/>
          <p:nvPr userDrawn="1"/>
        </p:nvGrpSpPr>
        <p:grpSpPr>
          <a:xfrm>
            <a:off x="650015" y="731462"/>
            <a:ext cx="2662371" cy="5395077"/>
            <a:chOff x="6467477" y="549048"/>
            <a:chExt cx="3883024" cy="7868629"/>
          </a:xfrm>
        </p:grpSpPr>
        <p:sp>
          <p:nvSpPr>
            <p:cNvPr id="2" name="Freeform 5"/>
            <p:cNvSpPr>
              <a:spLocks/>
            </p:cNvSpPr>
            <p:nvPr userDrawn="1"/>
          </p:nvSpPr>
          <p:spPr bwMode="auto">
            <a:xfrm>
              <a:off x="10301108" y="2201802"/>
              <a:ext cx="49393" cy="554717"/>
            </a:xfrm>
            <a:custGeom>
              <a:avLst/>
              <a:gdLst>
                <a:gd name="T0" fmla="*/ 0 w 11"/>
                <a:gd name="T1" fmla="*/ 4 h 126"/>
                <a:gd name="T2" fmla="*/ 0 w 11"/>
                <a:gd name="T3" fmla="*/ 123 h 126"/>
                <a:gd name="T4" fmla="*/ 3 w 11"/>
                <a:gd name="T5" fmla="*/ 126 h 126"/>
                <a:gd name="T6" fmla="*/ 8 w 11"/>
                <a:gd name="T7" fmla="*/ 126 h 126"/>
                <a:gd name="T8" fmla="*/ 11 w 11"/>
                <a:gd name="T9" fmla="*/ 123 h 126"/>
                <a:gd name="T10" fmla="*/ 11 w 11"/>
                <a:gd name="T11" fmla="*/ 4 h 126"/>
                <a:gd name="T12" fmla="*/ 8 w 11"/>
                <a:gd name="T13" fmla="*/ 0 h 126"/>
                <a:gd name="T14" fmla="*/ 3 w 11"/>
                <a:gd name="T15" fmla="*/ 0 h 126"/>
                <a:gd name="T16" fmla="*/ 0 w 11"/>
                <a:gd name="T17" fmla="*/ 4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126">
                  <a:moveTo>
                    <a:pt x="0" y="4"/>
                  </a:moveTo>
                  <a:cubicBezTo>
                    <a:pt x="0" y="123"/>
                    <a:pt x="0" y="123"/>
                    <a:pt x="0" y="123"/>
                  </a:cubicBezTo>
                  <a:cubicBezTo>
                    <a:pt x="0" y="125"/>
                    <a:pt x="1" y="126"/>
                    <a:pt x="3" y="126"/>
                  </a:cubicBezTo>
                  <a:cubicBezTo>
                    <a:pt x="8" y="126"/>
                    <a:pt x="8" y="126"/>
                    <a:pt x="8" y="126"/>
                  </a:cubicBezTo>
                  <a:cubicBezTo>
                    <a:pt x="9" y="126"/>
                    <a:pt x="11" y="125"/>
                    <a:pt x="11" y="123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2"/>
                    <a:pt x="9" y="0"/>
                    <a:pt x="8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" name="Rectangle 6"/>
            <p:cNvSpPr>
              <a:spLocks noChangeArrowheads="1"/>
            </p:cNvSpPr>
            <p:nvPr userDrawn="1"/>
          </p:nvSpPr>
          <p:spPr bwMode="auto">
            <a:xfrm>
              <a:off x="10263114" y="7684386"/>
              <a:ext cx="53192" cy="136780"/>
            </a:xfrm>
            <a:prstGeom prst="rect">
              <a:avLst/>
            </a:pr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" name="Rectangle 7"/>
            <p:cNvSpPr>
              <a:spLocks noChangeArrowheads="1"/>
            </p:cNvSpPr>
            <p:nvPr userDrawn="1"/>
          </p:nvSpPr>
          <p:spPr bwMode="auto">
            <a:xfrm>
              <a:off x="10263114" y="1111364"/>
              <a:ext cx="53192" cy="136780"/>
            </a:xfrm>
            <a:prstGeom prst="rect">
              <a:avLst/>
            </a:pr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" name="Freeform 8"/>
            <p:cNvSpPr>
              <a:spLocks noEditPoints="1"/>
            </p:cNvSpPr>
            <p:nvPr userDrawn="1"/>
          </p:nvSpPr>
          <p:spPr bwMode="auto">
            <a:xfrm>
              <a:off x="6486474" y="549048"/>
              <a:ext cx="3829832" cy="7868629"/>
            </a:xfrm>
            <a:custGeom>
              <a:avLst/>
              <a:gdLst>
                <a:gd name="T0" fmla="*/ 738 w 868"/>
                <a:gd name="T1" fmla="*/ 0 h 1791"/>
                <a:gd name="T2" fmla="*/ 127 w 868"/>
                <a:gd name="T3" fmla="*/ 0 h 1791"/>
                <a:gd name="T4" fmla="*/ 0 w 868"/>
                <a:gd name="T5" fmla="*/ 128 h 1791"/>
                <a:gd name="T6" fmla="*/ 0 w 868"/>
                <a:gd name="T7" fmla="*/ 1664 h 1791"/>
                <a:gd name="T8" fmla="*/ 127 w 868"/>
                <a:gd name="T9" fmla="*/ 1791 h 1791"/>
                <a:gd name="T10" fmla="*/ 738 w 868"/>
                <a:gd name="T11" fmla="*/ 1791 h 1791"/>
                <a:gd name="T12" fmla="*/ 868 w 868"/>
                <a:gd name="T13" fmla="*/ 1664 h 1791"/>
                <a:gd name="T14" fmla="*/ 868 w 868"/>
                <a:gd name="T15" fmla="*/ 128 h 1791"/>
                <a:gd name="T16" fmla="*/ 738 w 868"/>
                <a:gd name="T17" fmla="*/ 0 h 1791"/>
                <a:gd name="T18" fmla="*/ 847 w 868"/>
                <a:gd name="T19" fmla="*/ 1654 h 1791"/>
                <a:gd name="T20" fmla="*/ 732 w 868"/>
                <a:gd name="T21" fmla="*/ 1769 h 1791"/>
                <a:gd name="T22" fmla="*/ 134 w 868"/>
                <a:gd name="T23" fmla="*/ 1769 h 1791"/>
                <a:gd name="T24" fmla="*/ 19 w 868"/>
                <a:gd name="T25" fmla="*/ 1654 h 1791"/>
                <a:gd name="T26" fmla="*/ 19 w 868"/>
                <a:gd name="T27" fmla="*/ 131 h 1791"/>
                <a:gd name="T28" fmla="*/ 134 w 868"/>
                <a:gd name="T29" fmla="*/ 16 h 1791"/>
                <a:gd name="T30" fmla="*/ 732 w 868"/>
                <a:gd name="T31" fmla="*/ 16 h 1791"/>
                <a:gd name="T32" fmla="*/ 847 w 868"/>
                <a:gd name="T33" fmla="*/ 131 h 1791"/>
                <a:gd name="T34" fmla="*/ 847 w 868"/>
                <a:gd name="T35" fmla="*/ 1654 h 17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68" h="1791">
                  <a:moveTo>
                    <a:pt x="738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57" y="0"/>
                    <a:pt x="0" y="57"/>
                    <a:pt x="0" y="128"/>
                  </a:cubicBezTo>
                  <a:cubicBezTo>
                    <a:pt x="0" y="1664"/>
                    <a:pt x="0" y="1664"/>
                    <a:pt x="0" y="1664"/>
                  </a:cubicBezTo>
                  <a:cubicBezTo>
                    <a:pt x="0" y="1734"/>
                    <a:pt x="57" y="1791"/>
                    <a:pt x="127" y="1791"/>
                  </a:cubicBezTo>
                  <a:cubicBezTo>
                    <a:pt x="738" y="1791"/>
                    <a:pt x="738" y="1791"/>
                    <a:pt x="738" y="1791"/>
                  </a:cubicBezTo>
                  <a:cubicBezTo>
                    <a:pt x="809" y="1791"/>
                    <a:pt x="866" y="1734"/>
                    <a:pt x="868" y="1664"/>
                  </a:cubicBezTo>
                  <a:cubicBezTo>
                    <a:pt x="868" y="128"/>
                    <a:pt x="868" y="128"/>
                    <a:pt x="868" y="128"/>
                  </a:cubicBezTo>
                  <a:cubicBezTo>
                    <a:pt x="866" y="57"/>
                    <a:pt x="809" y="0"/>
                    <a:pt x="738" y="0"/>
                  </a:cubicBezTo>
                  <a:close/>
                  <a:moveTo>
                    <a:pt x="847" y="1654"/>
                  </a:moveTo>
                  <a:cubicBezTo>
                    <a:pt x="847" y="1718"/>
                    <a:pt x="796" y="1769"/>
                    <a:pt x="732" y="1769"/>
                  </a:cubicBezTo>
                  <a:cubicBezTo>
                    <a:pt x="134" y="1769"/>
                    <a:pt x="134" y="1769"/>
                    <a:pt x="134" y="1769"/>
                  </a:cubicBezTo>
                  <a:cubicBezTo>
                    <a:pt x="71" y="1769"/>
                    <a:pt x="19" y="1718"/>
                    <a:pt x="19" y="1654"/>
                  </a:cubicBezTo>
                  <a:cubicBezTo>
                    <a:pt x="19" y="131"/>
                    <a:pt x="19" y="131"/>
                    <a:pt x="19" y="131"/>
                  </a:cubicBezTo>
                  <a:cubicBezTo>
                    <a:pt x="19" y="68"/>
                    <a:pt x="71" y="16"/>
                    <a:pt x="134" y="16"/>
                  </a:cubicBezTo>
                  <a:cubicBezTo>
                    <a:pt x="732" y="16"/>
                    <a:pt x="732" y="16"/>
                    <a:pt x="732" y="16"/>
                  </a:cubicBezTo>
                  <a:cubicBezTo>
                    <a:pt x="796" y="16"/>
                    <a:pt x="847" y="68"/>
                    <a:pt x="847" y="131"/>
                  </a:cubicBezTo>
                  <a:lnTo>
                    <a:pt x="847" y="1654"/>
                  </a:ln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" name="Freeform 9"/>
            <p:cNvSpPr>
              <a:spLocks/>
            </p:cNvSpPr>
            <p:nvPr userDrawn="1"/>
          </p:nvSpPr>
          <p:spPr bwMode="auto">
            <a:xfrm>
              <a:off x="6543466" y="602240"/>
              <a:ext cx="3719648" cy="7766044"/>
            </a:xfrm>
            <a:custGeom>
              <a:avLst/>
              <a:gdLst>
                <a:gd name="T0" fmla="*/ 718 w 843"/>
                <a:gd name="T1" fmla="*/ 1768 h 1768"/>
                <a:gd name="T2" fmla="*/ 120 w 843"/>
                <a:gd name="T3" fmla="*/ 1768 h 1768"/>
                <a:gd name="T4" fmla="*/ 0 w 843"/>
                <a:gd name="T5" fmla="*/ 1648 h 1768"/>
                <a:gd name="T6" fmla="*/ 0 w 843"/>
                <a:gd name="T7" fmla="*/ 120 h 1768"/>
                <a:gd name="T8" fmla="*/ 120 w 843"/>
                <a:gd name="T9" fmla="*/ 0 h 1768"/>
                <a:gd name="T10" fmla="*/ 718 w 843"/>
                <a:gd name="T11" fmla="*/ 0 h 1768"/>
                <a:gd name="T12" fmla="*/ 843 w 843"/>
                <a:gd name="T13" fmla="*/ 125 h 1768"/>
                <a:gd name="T14" fmla="*/ 843 w 843"/>
                <a:gd name="T15" fmla="*/ 1643 h 1768"/>
                <a:gd name="T16" fmla="*/ 718 w 843"/>
                <a:gd name="T17" fmla="*/ 1768 h 1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43" h="1768">
                  <a:moveTo>
                    <a:pt x="718" y="1768"/>
                  </a:moveTo>
                  <a:cubicBezTo>
                    <a:pt x="120" y="1768"/>
                    <a:pt x="120" y="1768"/>
                    <a:pt x="120" y="1768"/>
                  </a:cubicBezTo>
                  <a:cubicBezTo>
                    <a:pt x="54" y="1768"/>
                    <a:pt x="0" y="1714"/>
                    <a:pt x="0" y="1648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54"/>
                    <a:pt x="54" y="0"/>
                    <a:pt x="120" y="0"/>
                  </a:cubicBezTo>
                  <a:cubicBezTo>
                    <a:pt x="718" y="0"/>
                    <a:pt x="718" y="0"/>
                    <a:pt x="718" y="0"/>
                  </a:cubicBezTo>
                  <a:cubicBezTo>
                    <a:pt x="787" y="0"/>
                    <a:pt x="843" y="56"/>
                    <a:pt x="843" y="125"/>
                  </a:cubicBezTo>
                  <a:cubicBezTo>
                    <a:pt x="843" y="1643"/>
                    <a:pt x="843" y="1643"/>
                    <a:pt x="843" y="1643"/>
                  </a:cubicBezTo>
                  <a:cubicBezTo>
                    <a:pt x="843" y="1712"/>
                    <a:pt x="787" y="1768"/>
                    <a:pt x="718" y="1768"/>
                  </a:cubicBez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7" name="Rectangle 10"/>
            <p:cNvSpPr>
              <a:spLocks noChangeArrowheads="1"/>
            </p:cNvSpPr>
            <p:nvPr userDrawn="1"/>
          </p:nvSpPr>
          <p:spPr bwMode="auto">
            <a:xfrm>
              <a:off x="6703042" y="1517904"/>
              <a:ext cx="3400495" cy="590052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pic>
          <p:nvPicPr>
            <p:cNvPr id="8" name="Picture 11"/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4638" y="7581801"/>
              <a:ext cx="649703" cy="6459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Oval 8"/>
            <p:cNvSpPr>
              <a:spLocks noChangeArrowheads="1"/>
            </p:cNvSpPr>
            <p:nvPr userDrawn="1"/>
          </p:nvSpPr>
          <p:spPr bwMode="auto">
            <a:xfrm>
              <a:off x="8127831" y="7631194"/>
              <a:ext cx="547119" cy="547118"/>
            </a:xfrm>
            <a:prstGeom prst="ellipse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" name="Oval 9"/>
            <p:cNvSpPr>
              <a:spLocks noChangeArrowheads="1"/>
            </p:cNvSpPr>
            <p:nvPr userDrawn="1"/>
          </p:nvSpPr>
          <p:spPr bwMode="auto">
            <a:xfrm>
              <a:off x="8340599" y="761816"/>
              <a:ext cx="102585" cy="102585"/>
            </a:xfrm>
            <a:prstGeom prst="ellipse">
              <a:avLst/>
            </a:pr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" name="Freeform 10"/>
            <p:cNvSpPr>
              <a:spLocks/>
            </p:cNvSpPr>
            <p:nvPr userDrawn="1"/>
          </p:nvSpPr>
          <p:spPr bwMode="auto">
            <a:xfrm>
              <a:off x="8089836" y="993582"/>
              <a:ext cx="615509" cy="83588"/>
            </a:xfrm>
            <a:custGeom>
              <a:avLst/>
              <a:gdLst>
                <a:gd name="T0" fmla="*/ 130 w 139"/>
                <a:gd name="T1" fmla="*/ 19 h 19"/>
                <a:gd name="T2" fmla="*/ 10 w 139"/>
                <a:gd name="T3" fmla="*/ 19 h 19"/>
                <a:gd name="T4" fmla="*/ 0 w 139"/>
                <a:gd name="T5" fmla="*/ 9 h 19"/>
                <a:gd name="T6" fmla="*/ 0 w 139"/>
                <a:gd name="T7" fmla="*/ 9 h 19"/>
                <a:gd name="T8" fmla="*/ 10 w 139"/>
                <a:gd name="T9" fmla="*/ 0 h 19"/>
                <a:gd name="T10" fmla="*/ 130 w 139"/>
                <a:gd name="T11" fmla="*/ 0 h 19"/>
                <a:gd name="T12" fmla="*/ 139 w 139"/>
                <a:gd name="T13" fmla="*/ 9 h 19"/>
                <a:gd name="T14" fmla="*/ 139 w 139"/>
                <a:gd name="T15" fmla="*/ 9 h 19"/>
                <a:gd name="T16" fmla="*/ 130 w 139"/>
                <a:gd name="T17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9" h="19">
                  <a:moveTo>
                    <a:pt x="130" y="19"/>
                  </a:moveTo>
                  <a:cubicBezTo>
                    <a:pt x="10" y="19"/>
                    <a:pt x="10" y="19"/>
                    <a:pt x="10" y="19"/>
                  </a:cubicBezTo>
                  <a:cubicBezTo>
                    <a:pt x="5" y="19"/>
                    <a:pt x="0" y="15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135" y="0"/>
                    <a:pt x="139" y="4"/>
                    <a:pt x="139" y="9"/>
                  </a:cubicBezTo>
                  <a:cubicBezTo>
                    <a:pt x="139" y="9"/>
                    <a:pt x="139" y="9"/>
                    <a:pt x="139" y="9"/>
                  </a:cubicBezTo>
                  <a:cubicBezTo>
                    <a:pt x="139" y="15"/>
                    <a:pt x="135" y="19"/>
                    <a:pt x="130" y="19"/>
                  </a:cubicBezTo>
                  <a:close/>
                </a:path>
              </a:pathLst>
            </a:cu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" name="Freeform 11"/>
            <p:cNvSpPr>
              <a:spLocks/>
            </p:cNvSpPr>
            <p:nvPr userDrawn="1"/>
          </p:nvSpPr>
          <p:spPr bwMode="auto">
            <a:xfrm>
              <a:off x="6467477" y="1536901"/>
              <a:ext cx="56992" cy="338150"/>
            </a:xfrm>
            <a:custGeom>
              <a:avLst/>
              <a:gdLst>
                <a:gd name="T0" fmla="*/ 0 w 13"/>
                <a:gd name="T1" fmla="*/ 4 h 77"/>
                <a:gd name="T2" fmla="*/ 0 w 13"/>
                <a:gd name="T3" fmla="*/ 73 h 77"/>
                <a:gd name="T4" fmla="*/ 4 w 13"/>
                <a:gd name="T5" fmla="*/ 77 h 77"/>
                <a:gd name="T6" fmla="*/ 9 w 13"/>
                <a:gd name="T7" fmla="*/ 77 h 77"/>
                <a:gd name="T8" fmla="*/ 13 w 13"/>
                <a:gd name="T9" fmla="*/ 73 h 77"/>
                <a:gd name="T10" fmla="*/ 13 w 13"/>
                <a:gd name="T11" fmla="*/ 4 h 77"/>
                <a:gd name="T12" fmla="*/ 9 w 13"/>
                <a:gd name="T13" fmla="*/ 0 h 77"/>
                <a:gd name="T14" fmla="*/ 4 w 13"/>
                <a:gd name="T15" fmla="*/ 0 h 77"/>
                <a:gd name="T16" fmla="*/ 0 w 13"/>
                <a:gd name="T17" fmla="*/ 4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77">
                  <a:moveTo>
                    <a:pt x="0" y="4"/>
                  </a:moveTo>
                  <a:cubicBezTo>
                    <a:pt x="0" y="73"/>
                    <a:pt x="0" y="73"/>
                    <a:pt x="0" y="73"/>
                  </a:cubicBezTo>
                  <a:cubicBezTo>
                    <a:pt x="0" y="75"/>
                    <a:pt x="2" y="77"/>
                    <a:pt x="4" y="77"/>
                  </a:cubicBezTo>
                  <a:cubicBezTo>
                    <a:pt x="9" y="77"/>
                    <a:pt x="9" y="77"/>
                    <a:pt x="9" y="77"/>
                  </a:cubicBezTo>
                  <a:cubicBezTo>
                    <a:pt x="11" y="77"/>
                    <a:pt x="13" y="75"/>
                    <a:pt x="13" y="73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2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" name="Freeform 12"/>
            <p:cNvSpPr>
              <a:spLocks/>
            </p:cNvSpPr>
            <p:nvPr userDrawn="1"/>
          </p:nvSpPr>
          <p:spPr bwMode="auto">
            <a:xfrm>
              <a:off x="6467477" y="2232197"/>
              <a:ext cx="56992" cy="577514"/>
            </a:xfrm>
            <a:custGeom>
              <a:avLst/>
              <a:gdLst>
                <a:gd name="T0" fmla="*/ 0 w 13"/>
                <a:gd name="T1" fmla="*/ 4 h 131"/>
                <a:gd name="T2" fmla="*/ 0 w 13"/>
                <a:gd name="T3" fmla="*/ 127 h 131"/>
                <a:gd name="T4" fmla="*/ 4 w 13"/>
                <a:gd name="T5" fmla="*/ 131 h 131"/>
                <a:gd name="T6" fmla="*/ 9 w 13"/>
                <a:gd name="T7" fmla="*/ 131 h 131"/>
                <a:gd name="T8" fmla="*/ 13 w 13"/>
                <a:gd name="T9" fmla="*/ 127 h 131"/>
                <a:gd name="T10" fmla="*/ 13 w 13"/>
                <a:gd name="T11" fmla="*/ 4 h 131"/>
                <a:gd name="T12" fmla="*/ 9 w 13"/>
                <a:gd name="T13" fmla="*/ 0 h 131"/>
                <a:gd name="T14" fmla="*/ 4 w 13"/>
                <a:gd name="T15" fmla="*/ 0 h 131"/>
                <a:gd name="T16" fmla="*/ 0 w 13"/>
                <a:gd name="T17" fmla="*/ 4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31">
                  <a:moveTo>
                    <a:pt x="0" y="4"/>
                  </a:moveTo>
                  <a:cubicBezTo>
                    <a:pt x="0" y="127"/>
                    <a:pt x="0" y="127"/>
                    <a:pt x="0" y="127"/>
                  </a:cubicBezTo>
                  <a:cubicBezTo>
                    <a:pt x="0" y="129"/>
                    <a:pt x="2" y="131"/>
                    <a:pt x="4" y="131"/>
                  </a:cubicBezTo>
                  <a:cubicBezTo>
                    <a:pt x="9" y="131"/>
                    <a:pt x="9" y="131"/>
                    <a:pt x="9" y="131"/>
                  </a:cubicBezTo>
                  <a:cubicBezTo>
                    <a:pt x="11" y="131"/>
                    <a:pt x="13" y="129"/>
                    <a:pt x="13" y="127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2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" name="Freeform 13"/>
            <p:cNvSpPr>
              <a:spLocks/>
            </p:cNvSpPr>
            <p:nvPr userDrawn="1"/>
          </p:nvSpPr>
          <p:spPr bwMode="auto">
            <a:xfrm>
              <a:off x="6467477" y="2950291"/>
              <a:ext cx="56992" cy="569915"/>
            </a:xfrm>
            <a:custGeom>
              <a:avLst/>
              <a:gdLst>
                <a:gd name="T0" fmla="*/ 0 w 13"/>
                <a:gd name="T1" fmla="*/ 3 h 130"/>
                <a:gd name="T2" fmla="*/ 0 w 13"/>
                <a:gd name="T3" fmla="*/ 127 h 130"/>
                <a:gd name="T4" fmla="*/ 4 w 13"/>
                <a:gd name="T5" fmla="*/ 130 h 130"/>
                <a:gd name="T6" fmla="*/ 9 w 13"/>
                <a:gd name="T7" fmla="*/ 130 h 130"/>
                <a:gd name="T8" fmla="*/ 13 w 13"/>
                <a:gd name="T9" fmla="*/ 127 h 130"/>
                <a:gd name="T10" fmla="*/ 13 w 13"/>
                <a:gd name="T11" fmla="*/ 3 h 130"/>
                <a:gd name="T12" fmla="*/ 9 w 13"/>
                <a:gd name="T13" fmla="*/ 0 h 130"/>
                <a:gd name="T14" fmla="*/ 4 w 13"/>
                <a:gd name="T15" fmla="*/ 0 h 130"/>
                <a:gd name="T16" fmla="*/ 0 w 13"/>
                <a:gd name="T17" fmla="*/ 3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30">
                  <a:moveTo>
                    <a:pt x="0" y="3"/>
                  </a:moveTo>
                  <a:cubicBezTo>
                    <a:pt x="0" y="127"/>
                    <a:pt x="0" y="127"/>
                    <a:pt x="0" y="127"/>
                  </a:cubicBezTo>
                  <a:cubicBezTo>
                    <a:pt x="0" y="129"/>
                    <a:pt x="2" y="130"/>
                    <a:pt x="4" y="130"/>
                  </a:cubicBezTo>
                  <a:cubicBezTo>
                    <a:pt x="9" y="130"/>
                    <a:pt x="9" y="130"/>
                    <a:pt x="9" y="130"/>
                  </a:cubicBezTo>
                  <a:cubicBezTo>
                    <a:pt x="11" y="130"/>
                    <a:pt x="13" y="129"/>
                    <a:pt x="13" y="127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1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5" name="Rectangle 14"/>
            <p:cNvSpPr>
              <a:spLocks noChangeArrowheads="1"/>
            </p:cNvSpPr>
            <p:nvPr userDrawn="1"/>
          </p:nvSpPr>
          <p:spPr bwMode="auto">
            <a:xfrm>
              <a:off x="6486474" y="7718581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6" name="Rectangle 15"/>
            <p:cNvSpPr>
              <a:spLocks noChangeArrowheads="1"/>
            </p:cNvSpPr>
            <p:nvPr userDrawn="1"/>
          </p:nvSpPr>
          <p:spPr bwMode="auto">
            <a:xfrm>
              <a:off x="10263114" y="7718581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7" name="Rectangle 16"/>
            <p:cNvSpPr>
              <a:spLocks noChangeArrowheads="1"/>
            </p:cNvSpPr>
            <p:nvPr userDrawn="1"/>
          </p:nvSpPr>
          <p:spPr bwMode="auto">
            <a:xfrm>
              <a:off x="6486474" y="1145559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8" name="Rectangle 17"/>
            <p:cNvSpPr>
              <a:spLocks noChangeArrowheads="1"/>
            </p:cNvSpPr>
            <p:nvPr userDrawn="1"/>
          </p:nvSpPr>
          <p:spPr bwMode="auto">
            <a:xfrm>
              <a:off x="10263114" y="1145559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9" name="Oval 18"/>
            <p:cNvSpPr>
              <a:spLocks noChangeArrowheads="1"/>
            </p:cNvSpPr>
            <p:nvPr userDrawn="1"/>
          </p:nvSpPr>
          <p:spPr bwMode="auto">
            <a:xfrm>
              <a:off x="7740288" y="970785"/>
              <a:ext cx="140579" cy="140579"/>
            </a:xfrm>
            <a:prstGeom prst="ellipse">
              <a:avLst/>
            </a:pr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20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811527" y="1385332"/>
            <a:ext cx="2331529" cy="40560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grpSp>
        <p:nvGrpSpPr>
          <p:cNvPr id="22" name="Group 21"/>
          <p:cNvGrpSpPr/>
          <p:nvPr userDrawn="1"/>
        </p:nvGrpSpPr>
        <p:grpSpPr>
          <a:xfrm>
            <a:off x="4764815" y="731462"/>
            <a:ext cx="2662371" cy="5395077"/>
            <a:chOff x="6467477" y="549048"/>
            <a:chExt cx="3883024" cy="7868629"/>
          </a:xfrm>
        </p:grpSpPr>
        <p:sp>
          <p:nvSpPr>
            <p:cNvPr id="23" name="Freeform 5"/>
            <p:cNvSpPr>
              <a:spLocks/>
            </p:cNvSpPr>
            <p:nvPr userDrawn="1"/>
          </p:nvSpPr>
          <p:spPr bwMode="auto">
            <a:xfrm>
              <a:off x="10301108" y="2201802"/>
              <a:ext cx="49393" cy="554717"/>
            </a:xfrm>
            <a:custGeom>
              <a:avLst/>
              <a:gdLst>
                <a:gd name="T0" fmla="*/ 0 w 11"/>
                <a:gd name="T1" fmla="*/ 4 h 126"/>
                <a:gd name="T2" fmla="*/ 0 w 11"/>
                <a:gd name="T3" fmla="*/ 123 h 126"/>
                <a:gd name="T4" fmla="*/ 3 w 11"/>
                <a:gd name="T5" fmla="*/ 126 h 126"/>
                <a:gd name="T6" fmla="*/ 8 w 11"/>
                <a:gd name="T7" fmla="*/ 126 h 126"/>
                <a:gd name="T8" fmla="*/ 11 w 11"/>
                <a:gd name="T9" fmla="*/ 123 h 126"/>
                <a:gd name="T10" fmla="*/ 11 w 11"/>
                <a:gd name="T11" fmla="*/ 4 h 126"/>
                <a:gd name="T12" fmla="*/ 8 w 11"/>
                <a:gd name="T13" fmla="*/ 0 h 126"/>
                <a:gd name="T14" fmla="*/ 3 w 11"/>
                <a:gd name="T15" fmla="*/ 0 h 126"/>
                <a:gd name="T16" fmla="*/ 0 w 11"/>
                <a:gd name="T17" fmla="*/ 4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126">
                  <a:moveTo>
                    <a:pt x="0" y="4"/>
                  </a:moveTo>
                  <a:cubicBezTo>
                    <a:pt x="0" y="123"/>
                    <a:pt x="0" y="123"/>
                    <a:pt x="0" y="123"/>
                  </a:cubicBezTo>
                  <a:cubicBezTo>
                    <a:pt x="0" y="125"/>
                    <a:pt x="1" y="126"/>
                    <a:pt x="3" y="126"/>
                  </a:cubicBezTo>
                  <a:cubicBezTo>
                    <a:pt x="8" y="126"/>
                    <a:pt x="8" y="126"/>
                    <a:pt x="8" y="126"/>
                  </a:cubicBezTo>
                  <a:cubicBezTo>
                    <a:pt x="9" y="126"/>
                    <a:pt x="11" y="125"/>
                    <a:pt x="11" y="123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2"/>
                    <a:pt x="9" y="0"/>
                    <a:pt x="8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" name="Rectangle 6"/>
            <p:cNvSpPr>
              <a:spLocks noChangeArrowheads="1"/>
            </p:cNvSpPr>
            <p:nvPr userDrawn="1"/>
          </p:nvSpPr>
          <p:spPr bwMode="auto">
            <a:xfrm>
              <a:off x="10263114" y="7684386"/>
              <a:ext cx="53192" cy="136780"/>
            </a:xfrm>
            <a:prstGeom prst="rect">
              <a:avLst/>
            </a:pr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5" name="Rectangle 7"/>
            <p:cNvSpPr>
              <a:spLocks noChangeArrowheads="1"/>
            </p:cNvSpPr>
            <p:nvPr userDrawn="1"/>
          </p:nvSpPr>
          <p:spPr bwMode="auto">
            <a:xfrm>
              <a:off x="10263114" y="1111364"/>
              <a:ext cx="53192" cy="136780"/>
            </a:xfrm>
            <a:prstGeom prst="rect">
              <a:avLst/>
            </a:pr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6" name="Freeform 8"/>
            <p:cNvSpPr>
              <a:spLocks noEditPoints="1"/>
            </p:cNvSpPr>
            <p:nvPr userDrawn="1"/>
          </p:nvSpPr>
          <p:spPr bwMode="auto">
            <a:xfrm>
              <a:off x="6486474" y="549048"/>
              <a:ext cx="3829832" cy="7868629"/>
            </a:xfrm>
            <a:custGeom>
              <a:avLst/>
              <a:gdLst>
                <a:gd name="T0" fmla="*/ 738 w 868"/>
                <a:gd name="T1" fmla="*/ 0 h 1791"/>
                <a:gd name="T2" fmla="*/ 127 w 868"/>
                <a:gd name="T3" fmla="*/ 0 h 1791"/>
                <a:gd name="T4" fmla="*/ 0 w 868"/>
                <a:gd name="T5" fmla="*/ 128 h 1791"/>
                <a:gd name="T6" fmla="*/ 0 w 868"/>
                <a:gd name="T7" fmla="*/ 1664 h 1791"/>
                <a:gd name="T8" fmla="*/ 127 w 868"/>
                <a:gd name="T9" fmla="*/ 1791 h 1791"/>
                <a:gd name="T10" fmla="*/ 738 w 868"/>
                <a:gd name="T11" fmla="*/ 1791 h 1791"/>
                <a:gd name="T12" fmla="*/ 868 w 868"/>
                <a:gd name="T13" fmla="*/ 1664 h 1791"/>
                <a:gd name="T14" fmla="*/ 868 w 868"/>
                <a:gd name="T15" fmla="*/ 128 h 1791"/>
                <a:gd name="T16" fmla="*/ 738 w 868"/>
                <a:gd name="T17" fmla="*/ 0 h 1791"/>
                <a:gd name="T18" fmla="*/ 847 w 868"/>
                <a:gd name="T19" fmla="*/ 1654 h 1791"/>
                <a:gd name="T20" fmla="*/ 732 w 868"/>
                <a:gd name="T21" fmla="*/ 1769 h 1791"/>
                <a:gd name="T22" fmla="*/ 134 w 868"/>
                <a:gd name="T23" fmla="*/ 1769 h 1791"/>
                <a:gd name="T24" fmla="*/ 19 w 868"/>
                <a:gd name="T25" fmla="*/ 1654 h 1791"/>
                <a:gd name="T26" fmla="*/ 19 w 868"/>
                <a:gd name="T27" fmla="*/ 131 h 1791"/>
                <a:gd name="T28" fmla="*/ 134 w 868"/>
                <a:gd name="T29" fmla="*/ 16 h 1791"/>
                <a:gd name="T30" fmla="*/ 732 w 868"/>
                <a:gd name="T31" fmla="*/ 16 h 1791"/>
                <a:gd name="T32" fmla="*/ 847 w 868"/>
                <a:gd name="T33" fmla="*/ 131 h 1791"/>
                <a:gd name="T34" fmla="*/ 847 w 868"/>
                <a:gd name="T35" fmla="*/ 1654 h 17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68" h="1791">
                  <a:moveTo>
                    <a:pt x="738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57" y="0"/>
                    <a:pt x="0" y="57"/>
                    <a:pt x="0" y="128"/>
                  </a:cubicBezTo>
                  <a:cubicBezTo>
                    <a:pt x="0" y="1664"/>
                    <a:pt x="0" y="1664"/>
                    <a:pt x="0" y="1664"/>
                  </a:cubicBezTo>
                  <a:cubicBezTo>
                    <a:pt x="0" y="1734"/>
                    <a:pt x="57" y="1791"/>
                    <a:pt x="127" y="1791"/>
                  </a:cubicBezTo>
                  <a:cubicBezTo>
                    <a:pt x="738" y="1791"/>
                    <a:pt x="738" y="1791"/>
                    <a:pt x="738" y="1791"/>
                  </a:cubicBezTo>
                  <a:cubicBezTo>
                    <a:pt x="809" y="1791"/>
                    <a:pt x="866" y="1734"/>
                    <a:pt x="868" y="1664"/>
                  </a:cubicBezTo>
                  <a:cubicBezTo>
                    <a:pt x="868" y="128"/>
                    <a:pt x="868" y="128"/>
                    <a:pt x="868" y="128"/>
                  </a:cubicBezTo>
                  <a:cubicBezTo>
                    <a:pt x="866" y="57"/>
                    <a:pt x="809" y="0"/>
                    <a:pt x="738" y="0"/>
                  </a:cubicBezTo>
                  <a:close/>
                  <a:moveTo>
                    <a:pt x="847" y="1654"/>
                  </a:moveTo>
                  <a:cubicBezTo>
                    <a:pt x="847" y="1718"/>
                    <a:pt x="796" y="1769"/>
                    <a:pt x="732" y="1769"/>
                  </a:cubicBezTo>
                  <a:cubicBezTo>
                    <a:pt x="134" y="1769"/>
                    <a:pt x="134" y="1769"/>
                    <a:pt x="134" y="1769"/>
                  </a:cubicBezTo>
                  <a:cubicBezTo>
                    <a:pt x="71" y="1769"/>
                    <a:pt x="19" y="1718"/>
                    <a:pt x="19" y="1654"/>
                  </a:cubicBezTo>
                  <a:cubicBezTo>
                    <a:pt x="19" y="131"/>
                    <a:pt x="19" y="131"/>
                    <a:pt x="19" y="131"/>
                  </a:cubicBezTo>
                  <a:cubicBezTo>
                    <a:pt x="19" y="68"/>
                    <a:pt x="71" y="16"/>
                    <a:pt x="134" y="16"/>
                  </a:cubicBezTo>
                  <a:cubicBezTo>
                    <a:pt x="732" y="16"/>
                    <a:pt x="732" y="16"/>
                    <a:pt x="732" y="16"/>
                  </a:cubicBezTo>
                  <a:cubicBezTo>
                    <a:pt x="796" y="16"/>
                    <a:pt x="847" y="68"/>
                    <a:pt x="847" y="131"/>
                  </a:cubicBezTo>
                  <a:lnTo>
                    <a:pt x="847" y="1654"/>
                  </a:ln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7" name="Freeform 9"/>
            <p:cNvSpPr>
              <a:spLocks/>
            </p:cNvSpPr>
            <p:nvPr userDrawn="1"/>
          </p:nvSpPr>
          <p:spPr bwMode="auto">
            <a:xfrm>
              <a:off x="6543466" y="602240"/>
              <a:ext cx="3719648" cy="7766044"/>
            </a:xfrm>
            <a:custGeom>
              <a:avLst/>
              <a:gdLst>
                <a:gd name="T0" fmla="*/ 718 w 843"/>
                <a:gd name="T1" fmla="*/ 1768 h 1768"/>
                <a:gd name="T2" fmla="*/ 120 w 843"/>
                <a:gd name="T3" fmla="*/ 1768 h 1768"/>
                <a:gd name="T4" fmla="*/ 0 w 843"/>
                <a:gd name="T5" fmla="*/ 1648 h 1768"/>
                <a:gd name="T6" fmla="*/ 0 w 843"/>
                <a:gd name="T7" fmla="*/ 120 h 1768"/>
                <a:gd name="T8" fmla="*/ 120 w 843"/>
                <a:gd name="T9" fmla="*/ 0 h 1768"/>
                <a:gd name="T10" fmla="*/ 718 w 843"/>
                <a:gd name="T11" fmla="*/ 0 h 1768"/>
                <a:gd name="T12" fmla="*/ 843 w 843"/>
                <a:gd name="T13" fmla="*/ 125 h 1768"/>
                <a:gd name="T14" fmla="*/ 843 w 843"/>
                <a:gd name="T15" fmla="*/ 1643 h 1768"/>
                <a:gd name="T16" fmla="*/ 718 w 843"/>
                <a:gd name="T17" fmla="*/ 1768 h 1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43" h="1768">
                  <a:moveTo>
                    <a:pt x="718" y="1768"/>
                  </a:moveTo>
                  <a:cubicBezTo>
                    <a:pt x="120" y="1768"/>
                    <a:pt x="120" y="1768"/>
                    <a:pt x="120" y="1768"/>
                  </a:cubicBezTo>
                  <a:cubicBezTo>
                    <a:pt x="54" y="1768"/>
                    <a:pt x="0" y="1714"/>
                    <a:pt x="0" y="1648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54"/>
                    <a:pt x="54" y="0"/>
                    <a:pt x="120" y="0"/>
                  </a:cubicBezTo>
                  <a:cubicBezTo>
                    <a:pt x="718" y="0"/>
                    <a:pt x="718" y="0"/>
                    <a:pt x="718" y="0"/>
                  </a:cubicBezTo>
                  <a:cubicBezTo>
                    <a:pt x="787" y="0"/>
                    <a:pt x="843" y="56"/>
                    <a:pt x="843" y="125"/>
                  </a:cubicBezTo>
                  <a:cubicBezTo>
                    <a:pt x="843" y="1643"/>
                    <a:pt x="843" y="1643"/>
                    <a:pt x="843" y="1643"/>
                  </a:cubicBezTo>
                  <a:cubicBezTo>
                    <a:pt x="843" y="1712"/>
                    <a:pt x="787" y="1768"/>
                    <a:pt x="718" y="1768"/>
                  </a:cubicBez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8" name="Rectangle 10"/>
            <p:cNvSpPr>
              <a:spLocks noChangeArrowheads="1"/>
            </p:cNvSpPr>
            <p:nvPr userDrawn="1"/>
          </p:nvSpPr>
          <p:spPr bwMode="auto">
            <a:xfrm>
              <a:off x="6703042" y="1517904"/>
              <a:ext cx="3400495" cy="590052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pic>
          <p:nvPicPr>
            <p:cNvPr id="29" name="Picture 11"/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4638" y="7581801"/>
              <a:ext cx="649703" cy="6459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0" name="Oval 29"/>
            <p:cNvSpPr>
              <a:spLocks noChangeArrowheads="1"/>
            </p:cNvSpPr>
            <p:nvPr userDrawn="1"/>
          </p:nvSpPr>
          <p:spPr bwMode="auto">
            <a:xfrm>
              <a:off x="8127831" y="7631194"/>
              <a:ext cx="547119" cy="547118"/>
            </a:xfrm>
            <a:prstGeom prst="ellipse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1" name="Oval 30"/>
            <p:cNvSpPr>
              <a:spLocks noChangeArrowheads="1"/>
            </p:cNvSpPr>
            <p:nvPr userDrawn="1"/>
          </p:nvSpPr>
          <p:spPr bwMode="auto">
            <a:xfrm>
              <a:off x="8340599" y="761816"/>
              <a:ext cx="102585" cy="102585"/>
            </a:xfrm>
            <a:prstGeom prst="ellipse">
              <a:avLst/>
            </a:pr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2" name="Freeform 31"/>
            <p:cNvSpPr>
              <a:spLocks/>
            </p:cNvSpPr>
            <p:nvPr userDrawn="1"/>
          </p:nvSpPr>
          <p:spPr bwMode="auto">
            <a:xfrm>
              <a:off x="8089836" y="993582"/>
              <a:ext cx="615509" cy="83588"/>
            </a:xfrm>
            <a:custGeom>
              <a:avLst/>
              <a:gdLst>
                <a:gd name="T0" fmla="*/ 130 w 139"/>
                <a:gd name="T1" fmla="*/ 19 h 19"/>
                <a:gd name="T2" fmla="*/ 10 w 139"/>
                <a:gd name="T3" fmla="*/ 19 h 19"/>
                <a:gd name="T4" fmla="*/ 0 w 139"/>
                <a:gd name="T5" fmla="*/ 9 h 19"/>
                <a:gd name="T6" fmla="*/ 0 w 139"/>
                <a:gd name="T7" fmla="*/ 9 h 19"/>
                <a:gd name="T8" fmla="*/ 10 w 139"/>
                <a:gd name="T9" fmla="*/ 0 h 19"/>
                <a:gd name="T10" fmla="*/ 130 w 139"/>
                <a:gd name="T11" fmla="*/ 0 h 19"/>
                <a:gd name="T12" fmla="*/ 139 w 139"/>
                <a:gd name="T13" fmla="*/ 9 h 19"/>
                <a:gd name="T14" fmla="*/ 139 w 139"/>
                <a:gd name="T15" fmla="*/ 9 h 19"/>
                <a:gd name="T16" fmla="*/ 130 w 139"/>
                <a:gd name="T17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9" h="19">
                  <a:moveTo>
                    <a:pt x="130" y="19"/>
                  </a:moveTo>
                  <a:cubicBezTo>
                    <a:pt x="10" y="19"/>
                    <a:pt x="10" y="19"/>
                    <a:pt x="10" y="19"/>
                  </a:cubicBezTo>
                  <a:cubicBezTo>
                    <a:pt x="5" y="19"/>
                    <a:pt x="0" y="15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135" y="0"/>
                    <a:pt x="139" y="4"/>
                    <a:pt x="139" y="9"/>
                  </a:cubicBezTo>
                  <a:cubicBezTo>
                    <a:pt x="139" y="9"/>
                    <a:pt x="139" y="9"/>
                    <a:pt x="139" y="9"/>
                  </a:cubicBezTo>
                  <a:cubicBezTo>
                    <a:pt x="139" y="15"/>
                    <a:pt x="135" y="19"/>
                    <a:pt x="130" y="19"/>
                  </a:cubicBezTo>
                  <a:close/>
                </a:path>
              </a:pathLst>
            </a:cu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3" name="Freeform 32"/>
            <p:cNvSpPr>
              <a:spLocks/>
            </p:cNvSpPr>
            <p:nvPr userDrawn="1"/>
          </p:nvSpPr>
          <p:spPr bwMode="auto">
            <a:xfrm>
              <a:off x="6467477" y="1536901"/>
              <a:ext cx="56992" cy="338150"/>
            </a:xfrm>
            <a:custGeom>
              <a:avLst/>
              <a:gdLst>
                <a:gd name="T0" fmla="*/ 0 w 13"/>
                <a:gd name="T1" fmla="*/ 4 h 77"/>
                <a:gd name="T2" fmla="*/ 0 w 13"/>
                <a:gd name="T3" fmla="*/ 73 h 77"/>
                <a:gd name="T4" fmla="*/ 4 w 13"/>
                <a:gd name="T5" fmla="*/ 77 h 77"/>
                <a:gd name="T6" fmla="*/ 9 w 13"/>
                <a:gd name="T7" fmla="*/ 77 h 77"/>
                <a:gd name="T8" fmla="*/ 13 w 13"/>
                <a:gd name="T9" fmla="*/ 73 h 77"/>
                <a:gd name="T10" fmla="*/ 13 w 13"/>
                <a:gd name="T11" fmla="*/ 4 h 77"/>
                <a:gd name="T12" fmla="*/ 9 w 13"/>
                <a:gd name="T13" fmla="*/ 0 h 77"/>
                <a:gd name="T14" fmla="*/ 4 w 13"/>
                <a:gd name="T15" fmla="*/ 0 h 77"/>
                <a:gd name="T16" fmla="*/ 0 w 13"/>
                <a:gd name="T17" fmla="*/ 4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77">
                  <a:moveTo>
                    <a:pt x="0" y="4"/>
                  </a:moveTo>
                  <a:cubicBezTo>
                    <a:pt x="0" y="73"/>
                    <a:pt x="0" y="73"/>
                    <a:pt x="0" y="73"/>
                  </a:cubicBezTo>
                  <a:cubicBezTo>
                    <a:pt x="0" y="75"/>
                    <a:pt x="2" y="77"/>
                    <a:pt x="4" y="77"/>
                  </a:cubicBezTo>
                  <a:cubicBezTo>
                    <a:pt x="9" y="77"/>
                    <a:pt x="9" y="77"/>
                    <a:pt x="9" y="77"/>
                  </a:cubicBezTo>
                  <a:cubicBezTo>
                    <a:pt x="11" y="77"/>
                    <a:pt x="13" y="75"/>
                    <a:pt x="13" y="73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2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4" name="Freeform 33"/>
            <p:cNvSpPr>
              <a:spLocks/>
            </p:cNvSpPr>
            <p:nvPr userDrawn="1"/>
          </p:nvSpPr>
          <p:spPr bwMode="auto">
            <a:xfrm>
              <a:off x="6467477" y="2232197"/>
              <a:ext cx="56992" cy="577514"/>
            </a:xfrm>
            <a:custGeom>
              <a:avLst/>
              <a:gdLst>
                <a:gd name="T0" fmla="*/ 0 w 13"/>
                <a:gd name="T1" fmla="*/ 4 h 131"/>
                <a:gd name="T2" fmla="*/ 0 w 13"/>
                <a:gd name="T3" fmla="*/ 127 h 131"/>
                <a:gd name="T4" fmla="*/ 4 w 13"/>
                <a:gd name="T5" fmla="*/ 131 h 131"/>
                <a:gd name="T6" fmla="*/ 9 w 13"/>
                <a:gd name="T7" fmla="*/ 131 h 131"/>
                <a:gd name="T8" fmla="*/ 13 w 13"/>
                <a:gd name="T9" fmla="*/ 127 h 131"/>
                <a:gd name="T10" fmla="*/ 13 w 13"/>
                <a:gd name="T11" fmla="*/ 4 h 131"/>
                <a:gd name="T12" fmla="*/ 9 w 13"/>
                <a:gd name="T13" fmla="*/ 0 h 131"/>
                <a:gd name="T14" fmla="*/ 4 w 13"/>
                <a:gd name="T15" fmla="*/ 0 h 131"/>
                <a:gd name="T16" fmla="*/ 0 w 13"/>
                <a:gd name="T17" fmla="*/ 4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31">
                  <a:moveTo>
                    <a:pt x="0" y="4"/>
                  </a:moveTo>
                  <a:cubicBezTo>
                    <a:pt x="0" y="127"/>
                    <a:pt x="0" y="127"/>
                    <a:pt x="0" y="127"/>
                  </a:cubicBezTo>
                  <a:cubicBezTo>
                    <a:pt x="0" y="129"/>
                    <a:pt x="2" y="131"/>
                    <a:pt x="4" y="131"/>
                  </a:cubicBezTo>
                  <a:cubicBezTo>
                    <a:pt x="9" y="131"/>
                    <a:pt x="9" y="131"/>
                    <a:pt x="9" y="131"/>
                  </a:cubicBezTo>
                  <a:cubicBezTo>
                    <a:pt x="11" y="131"/>
                    <a:pt x="13" y="129"/>
                    <a:pt x="13" y="127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2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5" name="Freeform 34"/>
            <p:cNvSpPr>
              <a:spLocks/>
            </p:cNvSpPr>
            <p:nvPr userDrawn="1"/>
          </p:nvSpPr>
          <p:spPr bwMode="auto">
            <a:xfrm>
              <a:off x="6467477" y="2950291"/>
              <a:ext cx="56992" cy="569915"/>
            </a:xfrm>
            <a:custGeom>
              <a:avLst/>
              <a:gdLst>
                <a:gd name="T0" fmla="*/ 0 w 13"/>
                <a:gd name="T1" fmla="*/ 3 h 130"/>
                <a:gd name="T2" fmla="*/ 0 w 13"/>
                <a:gd name="T3" fmla="*/ 127 h 130"/>
                <a:gd name="T4" fmla="*/ 4 w 13"/>
                <a:gd name="T5" fmla="*/ 130 h 130"/>
                <a:gd name="T6" fmla="*/ 9 w 13"/>
                <a:gd name="T7" fmla="*/ 130 h 130"/>
                <a:gd name="T8" fmla="*/ 13 w 13"/>
                <a:gd name="T9" fmla="*/ 127 h 130"/>
                <a:gd name="T10" fmla="*/ 13 w 13"/>
                <a:gd name="T11" fmla="*/ 3 h 130"/>
                <a:gd name="T12" fmla="*/ 9 w 13"/>
                <a:gd name="T13" fmla="*/ 0 h 130"/>
                <a:gd name="T14" fmla="*/ 4 w 13"/>
                <a:gd name="T15" fmla="*/ 0 h 130"/>
                <a:gd name="T16" fmla="*/ 0 w 13"/>
                <a:gd name="T17" fmla="*/ 3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30">
                  <a:moveTo>
                    <a:pt x="0" y="3"/>
                  </a:moveTo>
                  <a:cubicBezTo>
                    <a:pt x="0" y="127"/>
                    <a:pt x="0" y="127"/>
                    <a:pt x="0" y="127"/>
                  </a:cubicBezTo>
                  <a:cubicBezTo>
                    <a:pt x="0" y="129"/>
                    <a:pt x="2" y="130"/>
                    <a:pt x="4" y="130"/>
                  </a:cubicBezTo>
                  <a:cubicBezTo>
                    <a:pt x="9" y="130"/>
                    <a:pt x="9" y="130"/>
                    <a:pt x="9" y="130"/>
                  </a:cubicBezTo>
                  <a:cubicBezTo>
                    <a:pt x="11" y="130"/>
                    <a:pt x="13" y="129"/>
                    <a:pt x="13" y="127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1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6" name="Rectangle 35"/>
            <p:cNvSpPr>
              <a:spLocks noChangeArrowheads="1"/>
            </p:cNvSpPr>
            <p:nvPr userDrawn="1"/>
          </p:nvSpPr>
          <p:spPr bwMode="auto">
            <a:xfrm>
              <a:off x="6486474" y="7718581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7" name="Rectangle 36"/>
            <p:cNvSpPr>
              <a:spLocks noChangeArrowheads="1"/>
            </p:cNvSpPr>
            <p:nvPr userDrawn="1"/>
          </p:nvSpPr>
          <p:spPr bwMode="auto">
            <a:xfrm>
              <a:off x="10263114" y="7718581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8" name="Rectangle 37"/>
            <p:cNvSpPr>
              <a:spLocks noChangeArrowheads="1"/>
            </p:cNvSpPr>
            <p:nvPr userDrawn="1"/>
          </p:nvSpPr>
          <p:spPr bwMode="auto">
            <a:xfrm>
              <a:off x="6486474" y="1145559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9" name="Rectangle 38"/>
            <p:cNvSpPr>
              <a:spLocks noChangeArrowheads="1"/>
            </p:cNvSpPr>
            <p:nvPr userDrawn="1"/>
          </p:nvSpPr>
          <p:spPr bwMode="auto">
            <a:xfrm>
              <a:off x="10263114" y="1145559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0" name="Oval 39"/>
            <p:cNvSpPr>
              <a:spLocks noChangeArrowheads="1"/>
            </p:cNvSpPr>
            <p:nvPr userDrawn="1"/>
          </p:nvSpPr>
          <p:spPr bwMode="auto">
            <a:xfrm>
              <a:off x="7740288" y="970785"/>
              <a:ext cx="140579" cy="140579"/>
            </a:xfrm>
            <a:prstGeom prst="ellipse">
              <a:avLst/>
            </a:pr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41" name="Group 40"/>
          <p:cNvGrpSpPr/>
          <p:nvPr userDrawn="1"/>
        </p:nvGrpSpPr>
        <p:grpSpPr>
          <a:xfrm>
            <a:off x="8879615" y="731462"/>
            <a:ext cx="2662371" cy="5395077"/>
            <a:chOff x="6467477" y="549048"/>
            <a:chExt cx="3883024" cy="7868629"/>
          </a:xfrm>
        </p:grpSpPr>
        <p:sp>
          <p:nvSpPr>
            <p:cNvPr id="42" name="Freeform 5"/>
            <p:cNvSpPr>
              <a:spLocks/>
            </p:cNvSpPr>
            <p:nvPr userDrawn="1"/>
          </p:nvSpPr>
          <p:spPr bwMode="auto">
            <a:xfrm>
              <a:off x="10301108" y="2201802"/>
              <a:ext cx="49393" cy="554717"/>
            </a:xfrm>
            <a:custGeom>
              <a:avLst/>
              <a:gdLst>
                <a:gd name="T0" fmla="*/ 0 w 11"/>
                <a:gd name="T1" fmla="*/ 4 h 126"/>
                <a:gd name="T2" fmla="*/ 0 w 11"/>
                <a:gd name="T3" fmla="*/ 123 h 126"/>
                <a:gd name="T4" fmla="*/ 3 w 11"/>
                <a:gd name="T5" fmla="*/ 126 h 126"/>
                <a:gd name="T6" fmla="*/ 8 w 11"/>
                <a:gd name="T7" fmla="*/ 126 h 126"/>
                <a:gd name="T8" fmla="*/ 11 w 11"/>
                <a:gd name="T9" fmla="*/ 123 h 126"/>
                <a:gd name="T10" fmla="*/ 11 w 11"/>
                <a:gd name="T11" fmla="*/ 4 h 126"/>
                <a:gd name="T12" fmla="*/ 8 w 11"/>
                <a:gd name="T13" fmla="*/ 0 h 126"/>
                <a:gd name="T14" fmla="*/ 3 w 11"/>
                <a:gd name="T15" fmla="*/ 0 h 126"/>
                <a:gd name="T16" fmla="*/ 0 w 11"/>
                <a:gd name="T17" fmla="*/ 4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126">
                  <a:moveTo>
                    <a:pt x="0" y="4"/>
                  </a:moveTo>
                  <a:cubicBezTo>
                    <a:pt x="0" y="123"/>
                    <a:pt x="0" y="123"/>
                    <a:pt x="0" y="123"/>
                  </a:cubicBezTo>
                  <a:cubicBezTo>
                    <a:pt x="0" y="125"/>
                    <a:pt x="1" y="126"/>
                    <a:pt x="3" y="126"/>
                  </a:cubicBezTo>
                  <a:cubicBezTo>
                    <a:pt x="8" y="126"/>
                    <a:pt x="8" y="126"/>
                    <a:pt x="8" y="126"/>
                  </a:cubicBezTo>
                  <a:cubicBezTo>
                    <a:pt x="9" y="126"/>
                    <a:pt x="11" y="125"/>
                    <a:pt x="11" y="123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2"/>
                    <a:pt x="9" y="0"/>
                    <a:pt x="8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3" name="Rectangle 6"/>
            <p:cNvSpPr>
              <a:spLocks noChangeArrowheads="1"/>
            </p:cNvSpPr>
            <p:nvPr userDrawn="1"/>
          </p:nvSpPr>
          <p:spPr bwMode="auto">
            <a:xfrm>
              <a:off x="10263114" y="7684386"/>
              <a:ext cx="53192" cy="136780"/>
            </a:xfrm>
            <a:prstGeom prst="rect">
              <a:avLst/>
            </a:pr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4" name="Rectangle 7"/>
            <p:cNvSpPr>
              <a:spLocks noChangeArrowheads="1"/>
            </p:cNvSpPr>
            <p:nvPr userDrawn="1"/>
          </p:nvSpPr>
          <p:spPr bwMode="auto">
            <a:xfrm>
              <a:off x="10263114" y="1111364"/>
              <a:ext cx="53192" cy="136780"/>
            </a:xfrm>
            <a:prstGeom prst="rect">
              <a:avLst/>
            </a:pr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5" name="Freeform 8"/>
            <p:cNvSpPr>
              <a:spLocks noEditPoints="1"/>
            </p:cNvSpPr>
            <p:nvPr userDrawn="1"/>
          </p:nvSpPr>
          <p:spPr bwMode="auto">
            <a:xfrm>
              <a:off x="6486474" y="549048"/>
              <a:ext cx="3829832" cy="7868629"/>
            </a:xfrm>
            <a:custGeom>
              <a:avLst/>
              <a:gdLst>
                <a:gd name="T0" fmla="*/ 738 w 868"/>
                <a:gd name="T1" fmla="*/ 0 h 1791"/>
                <a:gd name="T2" fmla="*/ 127 w 868"/>
                <a:gd name="T3" fmla="*/ 0 h 1791"/>
                <a:gd name="T4" fmla="*/ 0 w 868"/>
                <a:gd name="T5" fmla="*/ 128 h 1791"/>
                <a:gd name="T6" fmla="*/ 0 w 868"/>
                <a:gd name="T7" fmla="*/ 1664 h 1791"/>
                <a:gd name="T8" fmla="*/ 127 w 868"/>
                <a:gd name="T9" fmla="*/ 1791 h 1791"/>
                <a:gd name="T10" fmla="*/ 738 w 868"/>
                <a:gd name="T11" fmla="*/ 1791 h 1791"/>
                <a:gd name="T12" fmla="*/ 868 w 868"/>
                <a:gd name="T13" fmla="*/ 1664 h 1791"/>
                <a:gd name="T14" fmla="*/ 868 w 868"/>
                <a:gd name="T15" fmla="*/ 128 h 1791"/>
                <a:gd name="T16" fmla="*/ 738 w 868"/>
                <a:gd name="T17" fmla="*/ 0 h 1791"/>
                <a:gd name="T18" fmla="*/ 847 w 868"/>
                <a:gd name="T19" fmla="*/ 1654 h 1791"/>
                <a:gd name="T20" fmla="*/ 732 w 868"/>
                <a:gd name="T21" fmla="*/ 1769 h 1791"/>
                <a:gd name="T22" fmla="*/ 134 w 868"/>
                <a:gd name="T23" fmla="*/ 1769 h 1791"/>
                <a:gd name="T24" fmla="*/ 19 w 868"/>
                <a:gd name="T25" fmla="*/ 1654 h 1791"/>
                <a:gd name="T26" fmla="*/ 19 w 868"/>
                <a:gd name="T27" fmla="*/ 131 h 1791"/>
                <a:gd name="T28" fmla="*/ 134 w 868"/>
                <a:gd name="T29" fmla="*/ 16 h 1791"/>
                <a:gd name="T30" fmla="*/ 732 w 868"/>
                <a:gd name="T31" fmla="*/ 16 h 1791"/>
                <a:gd name="T32" fmla="*/ 847 w 868"/>
                <a:gd name="T33" fmla="*/ 131 h 1791"/>
                <a:gd name="T34" fmla="*/ 847 w 868"/>
                <a:gd name="T35" fmla="*/ 1654 h 17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68" h="1791">
                  <a:moveTo>
                    <a:pt x="738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57" y="0"/>
                    <a:pt x="0" y="57"/>
                    <a:pt x="0" y="128"/>
                  </a:cubicBezTo>
                  <a:cubicBezTo>
                    <a:pt x="0" y="1664"/>
                    <a:pt x="0" y="1664"/>
                    <a:pt x="0" y="1664"/>
                  </a:cubicBezTo>
                  <a:cubicBezTo>
                    <a:pt x="0" y="1734"/>
                    <a:pt x="57" y="1791"/>
                    <a:pt x="127" y="1791"/>
                  </a:cubicBezTo>
                  <a:cubicBezTo>
                    <a:pt x="738" y="1791"/>
                    <a:pt x="738" y="1791"/>
                    <a:pt x="738" y="1791"/>
                  </a:cubicBezTo>
                  <a:cubicBezTo>
                    <a:pt x="809" y="1791"/>
                    <a:pt x="866" y="1734"/>
                    <a:pt x="868" y="1664"/>
                  </a:cubicBezTo>
                  <a:cubicBezTo>
                    <a:pt x="868" y="128"/>
                    <a:pt x="868" y="128"/>
                    <a:pt x="868" y="128"/>
                  </a:cubicBezTo>
                  <a:cubicBezTo>
                    <a:pt x="866" y="57"/>
                    <a:pt x="809" y="0"/>
                    <a:pt x="738" y="0"/>
                  </a:cubicBezTo>
                  <a:close/>
                  <a:moveTo>
                    <a:pt x="847" y="1654"/>
                  </a:moveTo>
                  <a:cubicBezTo>
                    <a:pt x="847" y="1718"/>
                    <a:pt x="796" y="1769"/>
                    <a:pt x="732" y="1769"/>
                  </a:cubicBezTo>
                  <a:cubicBezTo>
                    <a:pt x="134" y="1769"/>
                    <a:pt x="134" y="1769"/>
                    <a:pt x="134" y="1769"/>
                  </a:cubicBezTo>
                  <a:cubicBezTo>
                    <a:pt x="71" y="1769"/>
                    <a:pt x="19" y="1718"/>
                    <a:pt x="19" y="1654"/>
                  </a:cubicBezTo>
                  <a:cubicBezTo>
                    <a:pt x="19" y="131"/>
                    <a:pt x="19" y="131"/>
                    <a:pt x="19" y="131"/>
                  </a:cubicBezTo>
                  <a:cubicBezTo>
                    <a:pt x="19" y="68"/>
                    <a:pt x="71" y="16"/>
                    <a:pt x="134" y="16"/>
                  </a:cubicBezTo>
                  <a:cubicBezTo>
                    <a:pt x="732" y="16"/>
                    <a:pt x="732" y="16"/>
                    <a:pt x="732" y="16"/>
                  </a:cubicBezTo>
                  <a:cubicBezTo>
                    <a:pt x="796" y="16"/>
                    <a:pt x="847" y="68"/>
                    <a:pt x="847" y="131"/>
                  </a:cubicBezTo>
                  <a:lnTo>
                    <a:pt x="847" y="1654"/>
                  </a:ln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6" name="Freeform 9"/>
            <p:cNvSpPr>
              <a:spLocks/>
            </p:cNvSpPr>
            <p:nvPr userDrawn="1"/>
          </p:nvSpPr>
          <p:spPr bwMode="auto">
            <a:xfrm>
              <a:off x="6543466" y="602240"/>
              <a:ext cx="3719648" cy="7766044"/>
            </a:xfrm>
            <a:custGeom>
              <a:avLst/>
              <a:gdLst>
                <a:gd name="T0" fmla="*/ 718 w 843"/>
                <a:gd name="T1" fmla="*/ 1768 h 1768"/>
                <a:gd name="T2" fmla="*/ 120 w 843"/>
                <a:gd name="T3" fmla="*/ 1768 h 1768"/>
                <a:gd name="T4" fmla="*/ 0 w 843"/>
                <a:gd name="T5" fmla="*/ 1648 h 1768"/>
                <a:gd name="T6" fmla="*/ 0 w 843"/>
                <a:gd name="T7" fmla="*/ 120 h 1768"/>
                <a:gd name="T8" fmla="*/ 120 w 843"/>
                <a:gd name="T9" fmla="*/ 0 h 1768"/>
                <a:gd name="T10" fmla="*/ 718 w 843"/>
                <a:gd name="T11" fmla="*/ 0 h 1768"/>
                <a:gd name="T12" fmla="*/ 843 w 843"/>
                <a:gd name="T13" fmla="*/ 125 h 1768"/>
                <a:gd name="T14" fmla="*/ 843 w 843"/>
                <a:gd name="T15" fmla="*/ 1643 h 1768"/>
                <a:gd name="T16" fmla="*/ 718 w 843"/>
                <a:gd name="T17" fmla="*/ 1768 h 1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43" h="1768">
                  <a:moveTo>
                    <a:pt x="718" y="1768"/>
                  </a:moveTo>
                  <a:cubicBezTo>
                    <a:pt x="120" y="1768"/>
                    <a:pt x="120" y="1768"/>
                    <a:pt x="120" y="1768"/>
                  </a:cubicBezTo>
                  <a:cubicBezTo>
                    <a:pt x="54" y="1768"/>
                    <a:pt x="0" y="1714"/>
                    <a:pt x="0" y="1648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54"/>
                    <a:pt x="54" y="0"/>
                    <a:pt x="120" y="0"/>
                  </a:cubicBezTo>
                  <a:cubicBezTo>
                    <a:pt x="718" y="0"/>
                    <a:pt x="718" y="0"/>
                    <a:pt x="718" y="0"/>
                  </a:cubicBezTo>
                  <a:cubicBezTo>
                    <a:pt x="787" y="0"/>
                    <a:pt x="843" y="56"/>
                    <a:pt x="843" y="125"/>
                  </a:cubicBezTo>
                  <a:cubicBezTo>
                    <a:pt x="843" y="1643"/>
                    <a:pt x="843" y="1643"/>
                    <a:pt x="843" y="1643"/>
                  </a:cubicBezTo>
                  <a:cubicBezTo>
                    <a:pt x="843" y="1712"/>
                    <a:pt x="787" y="1768"/>
                    <a:pt x="718" y="1768"/>
                  </a:cubicBez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7" name="Rectangle 10"/>
            <p:cNvSpPr>
              <a:spLocks noChangeArrowheads="1"/>
            </p:cNvSpPr>
            <p:nvPr userDrawn="1"/>
          </p:nvSpPr>
          <p:spPr bwMode="auto">
            <a:xfrm>
              <a:off x="6703042" y="1517904"/>
              <a:ext cx="3400495" cy="590052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pic>
          <p:nvPicPr>
            <p:cNvPr id="48" name="Picture 11"/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4638" y="7581801"/>
              <a:ext cx="649703" cy="6459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9" name="Oval 48"/>
            <p:cNvSpPr>
              <a:spLocks noChangeArrowheads="1"/>
            </p:cNvSpPr>
            <p:nvPr userDrawn="1"/>
          </p:nvSpPr>
          <p:spPr bwMode="auto">
            <a:xfrm>
              <a:off x="8127831" y="7631194"/>
              <a:ext cx="547119" cy="547118"/>
            </a:xfrm>
            <a:prstGeom prst="ellipse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0" name="Oval 49"/>
            <p:cNvSpPr>
              <a:spLocks noChangeArrowheads="1"/>
            </p:cNvSpPr>
            <p:nvPr userDrawn="1"/>
          </p:nvSpPr>
          <p:spPr bwMode="auto">
            <a:xfrm>
              <a:off x="8340599" y="761816"/>
              <a:ext cx="102585" cy="102585"/>
            </a:xfrm>
            <a:prstGeom prst="ellipse">
              <a:avLst/>
            </a:pr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1" name="Freeform 50"/>
            <p:cNvSpPr>
              <a:spLocks/>
            </p:cNvSpPr>
            <p:nvPr userDrawn="1"/>
          </p:nvSpPr>
          <p:spPr bwMode="auto">
            <a:xfrm>
              <a:off x="8089836" y="993582"/>
              <a:ext cx="615509" cy="83588"/>
            </a:xfrm>
            <a:custGeom>
              <a:avLst/>
              <a:gdLst>
                <a:gd name="T0" fmla="*/ 130 w 139"/>
                <a:gd name="T1" fmla="*/ 19 h 19"/>
                <a:gd name="T2" fmla="*/ 10 w 139"/>
                <a:gd name="T3" fmla="*/ 19 h 19"/>
                <a:gd name="T4" fmla="*/ 0 w 139"/>
                <a:gd name="T5" fmla="*/ 9 h 19"/>
                <a:gd name="T6" fmla="*/ 0 w 139"/>
                <a:gd name="T7" fmla="*/ 9 h 19"/>
                <a:gd name="T8" fmla="*/ 10 w 139"/>
                <a:gd name="T9" fmla="*/ 0 h 19"/>
                <a:gd name="T10" fmla="*/ 130 w 139"/>
                <a:gd name="T11" fmla="*/ 0 h 19"/>
                <a:gd name="T12" fmla="*/ 139 w 139"/>
                <a:gd name="T13" fmla="*/ 9 h 19"/>
                <a:gd name="T14" fmla="*/ 139 w 139"/>
                <a:gd name="T15" fmla="*/ 9 h 19"/>
                <a:gd name="T16" fmla="*/ 130 w 139"/>
                <a:gd name="T17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9" h="19">
                  <a:moveTo>
                    <a:pt x="130" y="19"/>
                  </a:moveTo>
                  <a:cubicBezTo>
                    <a:pt x="10" y="19"/>
                    <a:pt x="10" y="19"/>
                    <a:pt x="10" y="19"/>
                  </a:cubicBezTo>
                  <a:cubicBezTo>
                    <a:pt x="5" y="19"/>
                    <a:pt x="0" y="15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135" y="0"/>
                    <a:pt x="139" y="4"/>
                    <a:pt x="139" y="9"/>
                  </a:cubicBezTo>
                  <a:cubicBezTo>
                    <a:pt x="139" y="9"/>
                    <a:pt x="139" y="9"/>
                    <a:pt x="139" y="9"/>
                  </a:cubicBezTo>
                  <a:cubicBezTo>
                    <a:pt x="139" y="15"/>
                    <a:pt x="135" y="19"/>
                    <a:pt x="130" y="19"/>
                  </a:cubicBezTo>
                  <a:close/>
                </a:path>
              </a:pathLst>
            </a:cu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2" name="Freeform 51"/>
            <p:cNvSpPr>
              <a:spLocks/>
            </p:cNvSpPr>
            <p:nvPr userDrawn="1"/>
          </p:nvSpPr>
          <p:spPr bwMode="auto">
            <a:xfrm>
              <a:off x="6467477" y="1536901"/>
              <a:ext cx="56992" cy="338150"/>
            </a:xfrm>
            <a:custGeom>
              <a:avLst/>
              <a:gdLst>
                <a:gd name="T0" fmla="*/ 0 w 13"/>
                <a:gd name="T1" fmla="*/ 4 h 77"/>
                <a:gd name="T2" fmla="*/ 0 w 13"/>
                <a:gd name="T3" fmla="*/ 73 h 77"/>
                <a:gd name="T4" fmla="*/ 4 w 13"/>
                <a:gd name="T5" fmla="*/ 77 h 77"/>
                <a:gd name="T6" fmla="*/ 9 w 13"/>
                <a:gd name="T7" fmla="*/ 77 h 77"/>
                <a:gd name="T8" fmla="*/ 13 w 13"/>
                <a:gd name="T9" fmla="*/ 73 h 77"/>
                <a:gd name="T10" fmla="*/ 13 w 13"/>
                <a:gd name="T11" fmla="*/ 4 h 77"/>
                <a:gd name="T12" fmla="*/ 9 w 13"/>
                <a:gd name="T13" fmla="*/ 0 h 77"/>
                <a:gd name="T14" fmla="*/ 4 w 13"/>
                <a:gd name="T15" fmla="*/ 0 h 77"/>
                <a:gd name="T16" fmla="*/ 0 w 13"/>
                <a:gd name="T17" fmla="*/ 4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77">
                  <a:moveTo>
                    <a:pt x="0" y="4"/>
                  </a:moveTo>
                  <a:cubicBezTo>
                    <a:pt x="0" y="73"/>
                    <a:pt x="0" y="73"/>
                    <a:pt x="0" y="73"/>
                  </a:cubicBezTo>
                  <a:cubicBezTo>
                    <a:pt x="0" y="75"/>
                    <a:pt x="2" y="77"/>
                    <a:pt x="4" y="77"/>
                  </a:cubicBezTo>
                  <a:cubicBezTo>
                    <a:pt x="9" y="77"/>
                    <a:pt x="9" y="77"/>
                    <a:pt x="9" y="77"/>
                  </a:cubicBezTo>
                  <a:cubicBezTo>
                    <a:pt x="11" y="77"/>
                    <a:pt x="13" y="75"/>
                    <a:pt x="13" y="73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2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3" name="Freeform 52"/>
            <p:cNvSpPr>
              <a:spLocks/>
            </p:cNvSpPr>
            <p:nvPr userDrawn="1"/>
          </p:nvSpPr>
          <p:spPr bwMode="auto">
            <a:xfrm>
              <a:off x="6467477" y="2232197"/>
              <a:ext cx="56992" cy="577514"/>
            </a:xfrm>
            <a:custGeom>
              <a:avLst/>
              <a:gdLst>
                <a:gd name="T0" fmla="*/ 0 w 13"/>
                <a:gd name="T1" fmla="*/ 4 h 131"/>
                <a:gd name="T2" fmla="*/ 0 w 13"/>
                <a:gd name="T3" fmla="*/ 127 h 131"/>
                <a:gd name="T4" fmla="*/ 4 w 13"/>
                <a:gd name="T5" fmla="*/ 131 h 131"/>
                <a:gd name="T6" fmla="*/ 9 w 13"/>
                <a:gd name="T7" fmla="*/ 131 h 131"/>
                <a:gd name="T8" fmla="*/ 13 w 13"/>
                <a:gd name="T9" fmla="*/ 127 h 131"/>
                <a:gd name="T10" fmla="*/ 13 w 13"/>
                <a:gd name="T11" fmla="*/ 4 h 131"/>
                <a:gd name="T12" fmla="*/ 9 w 13"/>
                <a:gd name="T13" fmla="*/ 0 h 131"/>
                <a:gd name="T14" fmla="*/ 4 w 13"/>
                <a:gd name="T15" fmla="*/ 0 h 131"/>
                <a:gd name="T16" fmla="*/ 0 w 13"/>
                <a:gd name="T17" fmla="*/ 4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31">
                  <a:moveTo>
                    <a:pt x="0" y="4"/>
                  </a:moveTo>
                  <a:cubicBezTo>
                    <a:pt x="0" y="127"/>
                    <a:pt x="0" y="127"/>
                    <a:pt x="0" y="127"/>
                  </a:cubicBezTo>
                  <a:cubicBezTo>
                    <a:pt x="0" y="129"/>
                    <a:pt x="2" y="131"/>
                    <a:pt x="4" y="131"/>
                  </a:cubicBezTo>
                  <a:cubicBezTo>
                    <a:pt x="9" y="131"/>
                    <a:pt x="9" y="131"/>
                    <a:pt x="9" y="131"/>
                  </a:cubicBezTo>
                  <a:cubicBezTo>
                    <a:pt x="11" y="131"/>
                    <a:pt x="13" y="129"/>
                    <a:pt x="13" y="127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2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4" name="Freeform 53"/>
            <p:cNvSpPr>
              <a:spLocks/>
            </p:cNvSpPr>
            <p:nvPr userDrawn="1"/>
          </p:nvSpPr>
          <p:spPr bwMode="auto">
            <a:xfrm>
              <a:off x="6467477" y="2950291"/>
              <a:ext cx="56992" cy="569915"/>
            </a:xfrm>
            <a:custGeom>
              <a:avLst/>
              <a:gdLst>
                <a:gd name="T0" fmla="*/ 0 w 13"/>
                <a:gd name="T1" fmla="*/ 3 h 130"/>
                <a:gd name="T2" fmla="*/ 0 w 13"/>
                <a:gd name="T3" fmla="*/ 127 h 130"/>
                <a:gd name="T4" fmla="*/ 4 w 13"/>
                <a:gd name="T5" fmla="*/ 130 h 130"/>
                <a:gd name="T6" fmla="*/ 9 w 13"/>
                <a:gd name="T7" fmla="*/ 130 h 130"/>
                <a:gd name="T8" fmla="*/ 13 w 13"/>
                <a:gd name="T9" fmla="*/ 127 h 130"/>
                <a:gd name="T10" fmla="*/ 13 w 13"/>
                <a:gd name="T11" fmla="*/ 3 h 130"/>
                <a:gd name="T12" fmla="*/ 9 w 13"/>
                <a:gd name="T13" fmla="*/ 0 h 130"/>
                <a:gd name="T14" fmla="*/ 4 w 13"/>
                <a:gd name="T15" fmla="*/ 0 h 130"/>
                <a:gd name="T16" fmla="*/ 0 w 13"/>
                <a:gd name="T17" fmla="*/ 3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30">
                  <a:moveTo>
                    <a:pt x="0" y="3"/>
                  </a:moveTo>
                  <a:cubicBezTo>
                    <a:pt x="0" y="127"/>
                    <a:pt x="0" y="127"/>
                    <a:pt x="0" y="127"/>
                  </a:cubicBezTo>
                  <a:cubicBezTo>
                    <a:pt x="0" y="129"/>
                    <a:pt x="2" y="130"/>
                    <a:pt x="4" y="130"/>
                  </a:cubicBezTo>
                  <a:cubicBezTo>
                    <a:pt x="9" y="130"/>
                    <a:pt x="9" y="130"/>
                    <a:pt x="9" y="130"/>
                  </a:cubicBezTo>
                  <a:cubicBezTo>
                    <a:pt x="11" y="130"/>
                    <a:pt x="13" y="129"/>
                    <a:pt x="13" y="127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1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5" name="Rectangle 54"/>
            <p:cNvSpPr>
              <a:spLocks noChangeArrowheads="1"/>
            </p:cNvSpPr>
            <p:nvPr userDrawn="1"/>
          </p:nvSpPr>
          <p:spPr bwMode="auto">
            <a:xfrm>
              <a:off x="6486474" y="7718581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6" name="Rectangle 55"/>
            <p:cNvSpPr>
              <a:spLocks noChangeArrowheads="1"/>
            </p:cNvSpPr>
            <p:nvPr userDrawn="1"/>
          </p:nvSpPr>
          <p:spPr bwMode="auto">
            <a:xfrm>
              <a:off x="10263114" y="7718581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7" name="Rectangle 56"/>
            <p:cNvSpPr>
              <a:spLocks noChangeArrowheads="1"/>
            </p:cNvSpPr>
            <p:nvPr userDrawn="1"/>
          </p:nvSpPr>
          <p:spPr bwMode="auto">
            <a:xfrm>
              <a:off x="6486474" y="1145559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8" name="Rectangle 57"/>
            <p:cNvSpPr>
              <a:spLocks noChangeArrowheads="1"/>
            </p:cNvSpPr>
            <p:nvPr userDrawn="1"/>
          </p:nvSpPr>
          <p:spPr bwMode="auto">
            <a:xfrm>
              <a:off x="10263114" y="1145559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9" name="Oval 58"/>
            <p:cNvSpPr>
              <a:spLocks noChangeArrowheads="1"/>
            </p:cNvSpPr>
            <p:nvPr userDrawn="1"/>
          </p:nvSpPr>
          <p:spPr bwMode="auto">
            <a:xfrm>
              <a:off x="7740288" y="970785"/>
              <a:ext cx="140579" cy="140579"/>
            </a:xfrm>
            <a:prstGeom prst="ellipse">
              <a:avLst/>
            </a:pr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61" name="Picture Placeholder 8"/>
          <p:cNvSpPr>
            <a:spLocks noGrp="1"/>
          </p:cNvSpPr>
          <p:nvPr>
            <p:ph type="pic" sz="quarter" idx="11" hasCustomPrompt="1"/>
          </p:nvPr>
        </p:nvSpPr>
        <p:spPr>
          <a:xfrm>
            <a:off x="4913304" y="1385332"/>
            <a:ext cx="2331529" cy="40560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62" name="Picture Placeholder 8"/>
          <p:cNvSpPr>
            <a:spLocks noGrp="1"/>
          </p:cNvSpPr>
          <p:nvPr>
            <p:ph type="pic" sz="quarter" idx="12" hasCustomPrompt="1"/>
          </p:nvPr>
        </p:nvSpPr>
        <p:spPr>
          <a:xfrm>
            <a:off x="9041128" y="1385332"/>
            <a:ext cx="2331529" cy="40560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63" name="Date Placeholder 3">
            <a:extLst>
              <a:ext uri="{FF2B5EF4-FFF2-40B4-BE49-F238E27FC236}">
                <a16:creationId xmlns:a16="http://schemas.microsoft.com/office/drawing/2014/main" id="{599C8521-7469-4FAB-B2AA-C3011F6F28A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78EA16-B830-4EFF-8CB0-DE8E57720CDD}" type="datetime1">
              <a:rPr lang="fr-FR" altLang="zh-TW" smtClean="0"/>
              <a:t>17/05/2019</a:t>
            </a:fld>
            <a:endParaRPr lang="fr-FR"/>
          </a:p>
        </p:txBody>
      </p:sp>
      <p:sp>
        <p:nvSpPr>
          <p:cNvPr id="64" name="Footer Placeholder 4">
            <a:extLst>
              <a:ext uri="{FF2B5EF4-FFF2-40B4-BE49-F238E27FC236}">
                <a16:creationId xmlns:a16="http://schemas.microsoft.com/office/drawing/2014/main" id="{EE472D1E-0B39-43FF-9F13-3981AFE797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5" name="Slide Number Placeholder 5">
            <a:extLst>
              <a:ext uri="{FF2B5EF4-FFF2-40B4-BE49-F238E27FC236}">
                <a16:creationId xmlns:a16="http://schemas.microsoft.com/office/drawing/2014/main" id="{62D67ACC-D235-482D-AF73-EA30E6466B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06807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- Fullscreen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Freeform 438"/>
          <p:cNvSpPr>
            <a:spLocks/>
          </p:cNvSpPr>
          <p:nvPr userDrawn="1"/>
        </p:nvSpPr>
        <p:spPr bwMode="auto">
          <a:xfrm>
            <a:off x="1051444" y="545122"/>
            <a:ext cx="10091632" cy="6312878"/>
          </a:xfrm>
          <a:custGeom>
            <a:avLst/>
            <a:gdLst>
              <a:gd name="connsiteX0" fmla="*/ 348984 w 10091632"/>
              <a:gd name="connsiteY0" fmla="*/ 0 h 6312878"/>
              <a:gd name="connsiteX1" fmla="*/ 9742648 w 10091632"/>
              <a:gd name="connsiteY1" fmla="*/ 0 h 6312878"/>
              <a:gd name="connsiteX2" fmla="*/ 10091632 w 10091632"/>
              <a:gd name="connsiteY2" fmla="*/ 348762 h 6312878"/>
              <a:gd name="connsiteX3" fmla="*/ 10091632 w 10091632"/>
              <a:gd name="connsiteY3" fmla="*/ 6312878 h 6312878"/>
              <a:gd name="connsiteX4" fmla="*/ 0 w 10091632"/>
              <a:gd name="connsiteY4" fmla="*/ 6312878 h 6312878"/>
              <a:gd name="connsiteX5" fmla="*/ 0 w 10091632"/>
              <a:gd name="connsiteY5" fmla="*/ 6096526 h 6312878"/>
              <a:gd name="connsiteX6" fmla="*/ 0 w 10091632"/>
              <a:gd name="connsiteY6" fmla="*/ 348762 h 6312878"/>
              <a:gd name="connsiteX7" fmla="*/ 348984 w 10091632"/>
              <a:gd name="connsiteY7" fmla="*/ 0 h 6312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091632" h="6312878">
                <a:moveTo>
                  <a:pt x="348984" y="0"/>
                </a:moveTo>
                <a:cubicBezTo>
                  <a:pt x="9742648" y="0"/>
                  <a:pt x="9742648" y="0"/>
                  <a:pt x="9742648" y="0"/>
                </a:cubicBezTo>
                <a:cubicBezTo>
                  <a:pt x="9933811" y="0"/>
                  <a:pt x="10091632" y="157720"/>
                  <a:pt x="10091632" y="348762"/>
                </a:cubicBezTo>
                <a:lnTo>
                  <a:pt x="10091632" y="6312878"/>
                </a:lnTo>
                <a:lnTo>
                  <a:pt x="0" y="6312878"/>
                </a:lnTo>
                <a:lnTo>
                  <a:pt x="0" y="6096526"/>
                </a:lnTo>
                <a:cubicBezTo>
                  <a:pt x="0" y="348762"/>
                  <a:pt x="0" y="348762"/>
                  <a:pt x="0" y="348762"/>
                </a:cubicBezTo>
                <a:cubicBezTo>
                  <a:pt x="0" y="157720"/>
                  <a:pt x="157821" y="0"/>
                  <a:pt x="348984" y="0"/>
                </a:cubicBezTo>
                <a:close/>
              </a:path>
            </a:pathLst>
          </a:custGeom>
          <a:solidFill>
            <a:srgbClr val="33353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fr-FR" dirty="0"/>
          </a:p>
        </p:txBody>
      </p:sp>
      <p:sp>
        <p:nvSpPr>
          <p:cNvPr id="440" name="Freeform 439"/>
          <p:cNvSpPr>
            <a:spLocks/>
          </p:cNvSpPr>
          <p:nvPr userDrawn="1"/>
        </p:nvSpPr>
        <p:spPr bwMode="auto">
          <a:xfrm>
            <a:off x="1060009" y="553688"/>
            <a:ext cx="10074498" cy="6304312"/>
          </a:xfrm>
          <a:custGeom>
            <a:avLst/>
            <a:gdLst>
              <a:gd name="connsiteX0" fmla="*/ 340040 w 10074498"/>
              <a:gd name="connsiteY0" fmla="*/ 0 h 6304312"/>
              <a:gd name="connsiteX1" fmla="*/ 9732236 w 10074498"/>
              <a:gd name="connsiteY1" fmla="*/ 0 h 6304312"/>
              <a:gd name="connsiteX2" fmla="*/ 10074498 w 10074498"/>
              <a:gd name="connsiteY2" fmla="*/ 341881 h 6304312"/>
              <a:gd name="connsiteX3" fmla="*/ 10074498 w 10074498"/>
              <a:gd name="connsiteY3" fmla="*/ 6236397 h 6304312"/>
              <a:gd name="connsiteX4" fmla="*/ 10074498 w 10074498"/>
              <a:gd name="connsiteY4" fmla="*/ 6304312 h 6304312"/>
              <a:gd name="connsiteX5" fmla="*/ 0 w 10074498"/>
              <a:gd name="connsiteY5" fmla="*/ 6304312 h 6304312"/>
              <a:gd name="connsiteX6" fmla="*/ 0 w 10074498"/>
              <a:gd name="connsiteY6" fmla="*/ 6086003 h 6304312"/>
              <a:gd name="connsiteX7" fmla="*/ 0 w 10074498"/>
              <a:gd name="connsiteY7" fmla="*/ 341881 h 6304312"/>
              <a:gd name="connsiteX8" fmla="*/ 340040 w 10074498"/>
              <a:gd name="connsiteY8" fmla="*/ 0 h 6304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074498" h="6304312">
                <a:moveTo>
                  <a:pt x="340040" y="0"/>
                </a:moveTo>
                <a:cubicBezTo>
                  <a:pt x="9732236" y="0"/>
                  <a:pt x="9732236" y="0"/>
                  <a:pt x="9732236" y="0"/>
                </a:cubicBezTo>
                <a:cubicBezTo>
                  <a:pt x="9921147" y="0"/>
                  <a:pt x="10074498" y="153180"/>
                  <a:pt x="10074498" y="341881"/>
                </a:cubicBezTo>
                <a:cubicBezTo>
                  <a:pt x="10074498" y="4093270"/>
                  <a:pt x="10074498" y="5617272"/>
                  <a:pt x="10074498" y="6236397"/>
                </a:cubicBezTo>
                <a:lnTo>
                  <a:pt x="10074498" y="6304312"/>
                </a:lnTo>
                <a:lnTo>
                  <a:pt x="0" y="6304312"/>
                </a:lnTo>
                <a:lnTo>
                  <a:pt x="0" y="6086003"/>
                </a:lnTo>
                <a:cubicBezTo>
                  <a:pt x="0" y="341881"/>
                  <a:pt x="0" y="341881"/>
                  <a:pt x="0" y="341881"/>
                </a:cubicBezTo>
                <a:cubicBezTo>
                  <a:pt x="0" y="153180"/>
                  <a:pt x="153351" y="0"/>
                  <a:pt x="340040" y="0"/>
                </a:cubicBezTo>
                <a:close/>
              </a:path>
            </a:pathLst>
          </a:custGeom>
          <a:solidFill>
            <a:srgbClr val="01010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441" name="Oval 398"/>
          <p:cNvSpPr>
            <a:spLocks noChangeArrowheads="1"/>
          </p:cNvSpPr>
          <p:nvPr userDrawn="1"/>
        </p:nvSpPr>
        <p:spPr bwMode="auto">
          <a:xfrm>
            <a:off x="6060137" y="770713"/>
            <a:ext cx="79956" cy="79956"/>
          </a:xfrm>
          <a:prstGeom prst="ellipse">
            <a:avLst/>
          </a:prstGeom>
          <a:solidFill>
            <a:srgbClr val="19191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42" name="Oval 399"/>
          <p:cNvSpPr>
            <a:spLocks noChangeArrowheads="1"/>
          </p:cNvSpPr>
          <p:nvPr userDrawn="1"/>
        </p:nvSpPr>
        <p:spPr bwMode="auto">
          <a:xfrm>
            <a:off x="6080125" y="790703"/>
            <a:ext cx="39978" cy="39978"/>
          </a:xfrm>
          <a:prstGeom prst="ellipse">
            <a:avLst/>
          </a:prstGeom>
          <a:solidFill>
            <a:srgbClr val="0001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43" name="Oval 400"/>
          <p:cNvSpPr>
            <a:spLocks noChangeArrowheads="1"/>
          </p:cNvSpPr>
          <p:nvPr userDrawn="1"/>
        </p:nvSpPr>
        <p:spPr bwMode="auto">
          <a:xfrm>
            <a:off x="6091547" y="793557"/>
            <a:ext cx="14279" cy="11422"/>
          </a:xfrm>
          <a:prstGeom prst="ellipse">
            <a:avLst/>
          </a:prstGeom>
          <a:solidFill>
            <a:srgbClr val="272A2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44" name="Oval 401"/>
          <p:cNvSpPr>
            <a:spLocks noChangeArrowheads="1"/>
          </p:cNvSpPr>
          <p:nvPr userDrawn="1"/>
        </p:nvSpPr>
        <p:spPr bwMode="auto">
          <a:xfrm>
            <a:off x="6091547" y="813547"/>
            <a:ext cx="14279" cy="14279"/>
          </a:xfrm>
          <a:prstGeom prst="ellipse">
            <a:avLst/>
          </a:prstGeom>
          <a:solidFill>
            <a:srgbClr val="272A2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45" name="Rectangle 402"/>
          <p:cNvSpPr>
            <a:spLocks noChangeArrowheads="1"/>
          </p:cNvSpPr>
          <p:nvPr userDrawn="1"/>
        </p:nvSpPr>
        <p:spPr bwMode="auto">
          <a:xfrm>
            <a:off x="1416958" y="1030572"/>
            <a:ext cx="9357748" cy="58425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1408389" y="1030572"/>
            <a:ext cx="9366317" cy="582742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04BFA6CB-C65D-4E90-9429-6C96488512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79C44F-DB87-47B9-975C-3AD181DD0144}" type="datetime1">
              <a:rPr lang="fr-FR" altLang="zh-TW" smtClean="0"/>
              <a:t>17/05/2019</a:t>
            </a:fld>
            <a:endParaRPr lang="fr-FR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4EF6C3DF-6884-4B5D-948B-1AAD3FFF9A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FBCF0071-8C72-4C48-A571-6079DEBA95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87547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and text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4" name="Group 1353"/>
          <p:cNvGrpSpPr/>
          <p:nvPr userDrawn="1"/>
        </p:nvGrpSpPr>
        <p:grpSpPr>
          <a:xfrm>
            <a:off x="4084563" y="1277256"/>
            <a:ext cx="7831781" cy="4652735"/>
            <a:chOff x="4527554" y="1398588"/>
            <a:chExt cx="7137394" cy="4240211"/>
          </a:xfrm>
        </p:grpSpPr>
        <p:grpSp>
          <p:nvGrpSpPr>
            <p:cNvPr id="1353" name="Group 1352"/>
            <p:cNvGrpSpPr/>
            <p:nvPr userDrawn="1"/>
          </p:nvGrpSpPr>
          <p:grpSpPr>
            <a:xfrm>
              <a:off x="4527554" y="1398588"/>
              <a:ext cx="7137394" cy="4240211"/>
              <a:chOff x="4527471" y="1398593"/>
              <a:chExt cx="7137264" cy="4240229"/>
            </a:xfrm>
            <a:effectLst/>
          </p:grpSpPr>
          <p:sp>
            <p:nvSpPr>
              <p:cNvPr id="181" name="AutoShape 380"/>
              <p:cNvSpPr>
                <a:spLocks noChangeAspect="1" noChangeArrowheads="1" noTextEdit="1"/>
              </p:cNvSpPr>
              <p:nvPr userDrawn="1"/>
            </p:nvSpPr>
            <p:spPr bwMode="auto">
              <a:xfrm>
                <a:off x="4640179" y="1398593"/>
                <a:ext cx="6913436" cy="398146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2" name="Freeform 382"/>
              <p:cNvSpPr>
                <a:spLocks/>
              </p:cNvSpPr>
              <p:nvPr userDrawn="1"/>
            </p:nvSpPr>
            <p:spPr bwMode="auto">
              <a:xfrm>
                <a:off x="5281517" y="1400181"/>
                <a:ext cx="5648222" cy="3940191"/>
              </a:xfrm>
              <a:custGeom>
                <a:avLst/>
                <a:gdLst>
                  <a:gd name="T0" fmla="*/ 4398 w 4571"/>
                  <a:gd name="T1" fmla="*/ 3192 h 3192"/>
                  <a:gd name="T2" fmla="*/ 172 w 4571"/>
                  <a:gd name="T3" fmla="*/ 3192 h 3192"/>
                  <a:gd name="T4" fmla="*/ 0 w 4571"/>
                  <a:gd name="T5" fmla="*/ 3019 h 3192"/>
                  <a:gd name="T6" fmla="*/ 0 w 4571"/>
                  <a:gd name="T7" fmla="*/ 173 h 3192"/>
                  <a:gd name="T8" fmla="*/ 172 w 4571"/>
                  <a:gd name="T9" fmla="*/ 0 h 3192"/>
                  <a:gd name="T10" fmla="*/ 4398 w 4571"/>
                  <a:gd name="T11" fmla="*/ 0 h 3192"/>
                  <a:gd name="T12" fmla="*/ 4571 w 4571"/>
                  <a:gd name="T13" fmla="*/ 173 h 3192"/>
                  <a:gd name="T14" fmla="*/ 4571 w 4571"/>
                  <a:gd name="T15" fmla="*/ 3019 h 3192"/>
                  <a:gd name="T16" fmla="*/ 4398 w 4571"/>
                  <a:gd name="T17" fmla="*/ 3192 h 3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571" h="3192">
                    <a:moveTo>
                      <a:pt x="4398" y="3192"/>
                    </a:moveTo>
                    <a:cubicBezTo>
                      <a:pt x="172" y="3192"/>
                      <a:pt x="172" y="3192"/>
                      <a:pt x="172" y="3192"/>
                    </a:cubicBezTo>
                    <a:cubicBezTo>
                      <a:pt x="77" y="3192"/>
                      <a:pt x="0" y="3115"/>
                      <a:pt x="0" y="3019"/>
                    </a:cubicBezTo>
                    <a:cubicBezTo>
                      <a:pt x="0" y="173"/>
                      <a:pt x="0" y="173"/>
                      <a:pt x="0" y="173"/>
                    </a:cubicBezTo>
                    <a:cubicBezTo>
                      <a:pt x="0" y="78"/>
                      <a:pt x="77" y="0"/>
                      <a:pt x="172" y="0"/>
                    </a:cubicBezTo>
                    <a:cubicBezTo>
                      <a:pt x="4398" y="0"/>
                      <a:pt x="4398" y="0"/>
                      <a:pt x="4398" y="0"/>
                    </a:cubicBezTo>
                    <a:cubicBezTo>
                      <a:pt x="4493" y="0"/>
                      <a:pt x="4571" y="78"/>
                      <a:pt x="4571" y="173"/>
                    </a:cubicBezTo>
                    <a:cubicBezTo>
                      <a:pt x="4571" y="3019"/>
                      <a:pt x="4571" y="3019"/>
                      <a:pt x="4571" y="3019"/>
                    </a:cubicBezTo>
                    <a:cubicBezTo>
                      <a:pt x="4571" y="3115"/>
                      <a:pt x="4493" y="3192"/>
                      <a:pt x="4398" y="3192"/>
                    </a:cubicBezTo>
                    <a:close/>
                  </a:path>
                </a:pathLst>
              </a:custGeom>
              <a:solidFill>
                <a:srgbClr val="DAC1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3" name="Freeform 383"/>
              <p:cNvSpPr>
                <a:spLocks/>
              </p:cNvSpPr>
              <p:nvPr userDrawn="1"/>
            </p:nvSpPr>
            <p:spPr bwMode="auto">
              <a:xfrm>
                <a:off x="5300567" y="1419231"/>
                <a:ext cx="5610123" cy="3903680"/>
              </a:xfrm>
              <a:custGeom>
                <a:avLst/>
                <a:gdLst>
                  <a:gd name="T0" fmla="*/ 4540 w 4540"/>
                  <a:gd name="T1" fmla="*/ 3003 h 3161"/>
                  <a:gd name="T2" fmla="*/ 4383 w 4540"/>
                  <a:gd name="T3" fmla="*/ 3161 h 3161"/>
                  <a:gd name="T4" fmla="*/ 157 w 4540"/>
                  <a:gd name="T5" fmla="*/ 3161 h 3161"/>
                  <a:gd name="T6" fmla="*/ 0 w 4540"/>
                  <a:gd name="T7" fmla="*/ 3003 h 3161"/>
                  <a:gd name="T8" fmla="*/ 0 w 4540"/>
                  <a:gd name="T9" fmla="*/ 157 h 3161"/>
                  <a:gd name="T10" fmla="*/ 157 w 4540"/>
                  <a:gd name="T11" fmla="*/ 0 h 3161"/>
                  <a:gd name="T12" fmla="*/ 4383 w 4540"/>
                  <a:gd name="T13" fmla="*/ 0 h 3161"/>
                  <a:gd name="T14" fmla="*/ 4540 w 4540"/>
                  <a:gd name="T15" fmla="*/ 157 h 3161"/>
                  <a:gd name="T16" fmla="*/ 4540 w 4540"/>
                  <a:gd name="T17" fmla="*/ 3003 h 3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540" h="3161">
                    <a:moveTo>
                      <a:pt x="4540" y="3003"/>
                    </a:moveTo>
                    <a:cubicBezTo>
                      <a:pt x="4540" y="3090"/>
                      <a:pt x="4469" y="3161"/>
                      <a:pt x="4383" y="3161"/>
                    </a:cubicBezTo>
                    <a:cubicBezTo>
                      <a:pt x="157" y="3161"/>
                      <a:pt x="157" y="3161"/>
                      <a:pt x="157" y="3161"/>
                    </a:cubicBezTo>
                    <a:cubicBezTo>
                      <a:pt x="71" y="3161"/>
                      <a:pt x="0" y="3090"/>
                      <a:pt x="0" y="3003"/>
                    </a:cubicBezTo>
                    <a:cubicBezTo>
                      <a:pt x="0" y="157"/>
                      <a:pt x="0" y="157"/>
                      <a:pt x="0" y="157"/>
                    </a:cubicBezTo>
                    <a:cubicBezTo>
                      <a:pt x="0" y="71"/>
                      <a:pt x="71" y="0"/>
                      <a:pt x="157" y="0"/>
                    </a:cubicBezTo>
                    <a:cubicBezTo>
                      <a:pt x="4383" y="0"/>
                      <a:pt x="4383" y="0"/>
                      <a:pt x="4383" y="0"/>
                    </a:cubicBezTo>
                    <a:cubicBezTo>
                      <a:pt x="4469" y="0"/>
                      <a:pt x="4540" y="71"/>
                      <a:pt x="4540" y="157"/>
                    </a:cubicBezTo>
                    <a:lnTo>
                      <a:pt x="4540" y="3003"/>
                    </a:lnTo>
                    <a:close/>
                  </a:path>
                </a:pathLst>
              </a:custGeom>
              <a:solidFill>
                <a:srgbClr val="3335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/>
              </a:p>
            </p:txBody>
          </p:sp>
          <p:sp>
            <p:nvSpPr>
              <p:cNvPr id="184" name="Freeform 384"/>
              <p:cNvSpPr>
                <a:spLocks/>
              </p:cNvSpPr>
              <p:nvPr userDrawn="1"/>
            </p:nvSpPr>
            <p:spPr bwMode="auto">
              <a:xfrm>
                <a:off x="5305329" y="1423994"/>
                <a:ext cx="5600597" cy="3892566"/>
              </a:xfrm>
              <a:custGeom>
                <a:avLst/>
                <a:gdLst>
                  <a:gd name="T0" fmla="*/ 4379 w 4533"/>
                  <a:gd name="T1" fmla="*/ 3154 h 3154"/>
                  <a:gd name="T2" fmla="*/ 153 w 4533"/>
                  <a:gd name="T3" fmla="*/ 3154 h 3154"/>
                  <a:gd name="T4" fmla="*/ 0 w 4533"/>
                  <a:gd name="T5" fmla="*/ 3000 h 3154"/>
                  <a:gd name="T6" fmla="*/ 0 w 4533"/>
                  <a:gd name="T7" fmla="*/ 154 h 3154"/>
                  <a:gd name="T8" fmla="*/ 153 w 4533"/>
                  <a:gd name="T9" fmla="*/ 0 h 3154"/>
                  <a:gd name="T10" fmla="*/ 4379 w 4533"/>
                  <a:gd name="T11" fmla="*/ 0 h 3154"/>
                  <a:gd name="T12" fmla="*/ 4533 w 4533"/>
                  <a:gd name="T13" fmla="*/ 154 h 3154"/>
                  <a:gd name="T14" fmla="*/ 4533 w 4533"/>
                  <a:gd name="T15" fmla="*/ 3000 h 3154"/>
                  <a:gd name="T16" fmla="*/ 4379 w 4533"/>
                  <a:gd name="T17" fmla="*/ 3154 h 3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533" h="3154">
                    <a:moveTo>
                      <a:pt x="4379" y="3154"/>
                    </a:moveTo>
                    <a:cubicBezTo>
                      <a:pt x="153" y="3154"/>
                      <a:pt x="153" y="3154"/>
                      <a:pt x="153" y="3154"/>
                    </a:cubicBezTo>
                    <a:cubicBezTo>
                      <a:pt x="69" y="3154"/>
                      <a:pt x="0" y="3085"/>
                      <a:pt x="0" y="3000"/>
                    </a:cubicBezTo>
                    <a:cubicBezTo>
                      <a:pt x="0" y="154"/>
                      <a:pt x="0" y="154"/>
                      <a:pt x="0" y="154"/>
                    </a:cubicBezTo>
                    <a:cubicBezTo>
                      <a:pt x="0" y="69"/>
                      <a:pt x="69" y="0"/>
                      <a:pt x="153" y="0"/>
                    </a:cubicBezTo>
                    <a:cubicBezTo>
                      <a:pt x="4379" y="0"/>
                      <a:pt x="4379" y="0"/>
                      <a:pt x="4379" y="0"/>
                    </a:cubicBezTo>
                    <a:cubicBezTo>
                      <a:pt x="4464" y="0"/>
                      <a:pt x="4533" y="69"/>
                      <a:pt x="4533" y="154"/>
                    </a:cubicBezTo>
                    <a:cubicBezTo>
                      <a:pt x="4533" y="3000"/>
                      <a:pt x="4533" y="3000"/>
                      <a:pt x="4533" y="3000"/>
                    </a:cubicBezTo>
                    <a:cubicBezTo>
                      <a:pt x="4533" y="3085"/>
                      <a:pt x="4464" y="3154"/>
                      <a:pt x="4379" y="3154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5" name="Freeform 385"/>
              <p:cNvSpPr>
                <a:spLocks/>
              </p:cNvSpPr>
              <p:nvPr userDrawn="1"/>
            </p:nvSpPr>
            <p:spPr bwMode="auto">
              <a:xfrm>
                <a:off x="5305329" y="5089547"/>
                <a:ext cx="5600597" cy="227014"/>
              </a:xfrm>
              <a:custGeom>
                <a:avLst/>
                <a:gdLst>
                  <a:gd name="T0" fmla="*/ 0 w 4533"/>
                  <a:gd name="T1" fmla="*/ 0 h 184"/>
                  <a:gd name="T2" fmla="*/ 0 w 4533"/>
                  <a:gd name="T3" fmla="*/ 30 h 184"/>
                  <a:gd name="T4" fmla="*/ 153 w 4533"/>
                  <a:gd name="T5" fmla="*/ 184 h 184"/>
                  <a:gd name="T6" fmla="*/ 4379 w 4533"/>
                  <a:gd name="T7" fmla="*/ 184 h 184"/>
                  <a:gd name="T8" fmla="*/ 4533 w 4533"/>
                  <a:gd name="T9" fmla="*/ 30 h 184"/>
                  <a:gd name="T10" fmla="*/ 4533 w 4533"/>
                  <a:gd name="T11" fmla="*/ 0 h 184"/>
                  <a:gd name="T12" fmla="*/ 0 w 4533"/>
                  <a:gd name="T13" fmla="*/ 0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533" h="184">
                    <a:moveTo>
                      <a:pt x="0" y="0"/>
                    </a:moveTo>
                    <a:cubicBezTo>
                      <a:pt x="0" y="30"/>
                      <a:pt x="0" y="30"/>
                      <a:pt x="0" y="30"/>
                    </a:cubicBezTo>
                    <a:cubicBezTo>
                      <a:pt x="0" y="115"/>
                      <a:pt x="69" y="184"/>
                      <a:pt x="153" y="184"/>
                    </a:cubicBezTo>
                    <a:cubicBezTo>
                      <a:pt x="4379" y="184"/>
                      <a:pt x="4379" y="184"/>
                      <a:pt x="4379" y="184"/>
                    </a:cubicBezTo>
                    <a:cubicBezTo>
                      <a:pt x="4464" y="184"/>
                      <a:pt x="4533" y="115"/>
                      <a:pt x="4533" y="30"/>
                    </a:cubicBezTo>
                    <a:cubicBezTo>
                      <a:pt x="4533" y="0"/>
                      <a:pt x="4533" y="0"/>
                      <a:pt x="4533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222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pic>
            <p:nvPicPr>
              <p:cNvPr id="429" name="Picture 428"/>
              <p:cNvPicPr>
                <a:picLocks noChangeAspect="1" noChangeArrowheads="1"/>
              </p:cNvPicPr>
              <p:nvPr userDrawn="1"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1607" r="-1630" b="-250766"/>
              <a:stretch>
                <a:fillRect/>
              </a:stretch>
            </p:blipFill>
            <p:spPr bwMode="auto">
              <a:xfrm>
                <a:off x="4527471" y="5276873"/>
                <a:ext cx="7137264" cy="361949"/>
              </a:xfrm>
              <a:custGeom>
                <a:avLst/>
                <a:gdLst>
                  <a:gd name="connsiteX0" fmla="*/ 111121 w 7137394"/>
                  <a:gd name="connsiteY0" fmla="*/ 16107 h 361948"/>
                  <a:gd name="connsiteX1" fmla="*/ 111121 w 7137394"/>
                  <a:gd name="connsiteY1" fmla="*/ 103188 h 361948"/>
                  <a:gd name="connsiteX2" fmla="*/ 732671 w 7137394"/>
                  <a:gd name="connsiteY2" fmla="*/ 103188 h 361948"/>
                  <a:gd name="connsiteX3" fmla="*/ 735009 w 7137394"/>
                  <a:gd name="connsiteY3" fmla="*/ 357186 h 361948"/>
                  <a:gd name="connsiteX4" fmla="*/ 0 w 7137394"/>
                  <a:gd name="connsiteY4" fmla="*/ 357186 h 361948"/>
                  <a:gd name="connsiteX5" fmla="*/ 7024684 w 7137394"/>
                  <a:gd name="connsiteY5" fmla="*/ 15992 h 361948"/>
                  <a:gd name="connsiteX6" fmla="*/ 7137394 w 7137394"/>
                  <a:gd name="connsiteY6" fmla="*/ 361948 h 361948"/>
                  <a:gd name="connsiteX7" fmla="*/ 6402385 w 7137394"/>
                  <a:gd name="connsiteY7" fmla="*/ 361948 h 361948"/>
                  <a:gd name="connsiteX8" fmla="*/ 6402385 w 7137394"/>
                  <a:gd name="connsiteY8" fmla="*/ 103188 h 361948"/>
                  <a:gd name="connsiteX9" fmla="*/ 7024684 w 7137394"/>
                  <a:gd name="connsiteY9" fmla="*/ 103188 h 361948"/>
                  <a:gd name="connsiteX10" fmla="*/ 111121 w 7137394"/>
                  <a:gd name="connsiteY10" fmla="*/ 0 h 361948"/>
                  <a:gd name="connsiteX11" fmla="*/ 7024684 w 7137394"/>
                  <a:gd name="connsiteY11" fmla="*/ 0 h 361948"/>
                  <a:gd name="connsiteX12" fmla="*/ 7024684 w 7137394"/>
                  <a:gd name="connsiteY12" fmla="*/ 15992 h 361948"/>
                  <a:gd name="connsiteX13" fmla="*/ 7023094 w 7137394"/>
                  <a:gd name="connsiteY13" fmla="*/ 11111 h 361948"/>
                  <a:gd name="connsiteX14" fmla="*/ 6402385 w 7137394"/>
                  <a:gd name="connsiteY14" fmla="*/ 93661 h 361948"/>
                  <a:gd name="connsiteX15" fmla="*/ 6402385 w 7137394"/>
                  <a:gd name="connsiteY15" fmla="*/ 103188 h 361948"/>
                  <a:gd name="connsiteX16" fmla="*/ 732671 w 7137394"/>
                  <a:gd name="connsiteY16" fmla="*/ 103188 h 361948"/>
                  <a:gd name="connsiteX17" fmla="*/ 732627 w 7137394"/>
                  <a:gd name="connsiteY17" fmla="*/ 98424 h 361948"/>
                  <a:gd name="connsiteX18" fmla="*/ 114300 w 7137394"/>
                  <a:gd name="connsiteY18" fmla="*/ 6349 h 361948"/>
                  <a:gd name="connsiteX19" fmla="*/ 111121 w 7137394"/>
                  <a:gd name="connsiteY19" fmla="*/ 16107 h 3619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7137394" h="361948">
                    <a:moveTo>
                      <a:pt x="111121" y="16107"/>
                    </a:moveTo>
                    <a:lnTo>
                      <a:pt x="111121" y="103188"/>
                    </a:lnTo>
                    <a:lnTo>
                      <a:pt x="732671" y="103188"/>
                    </a:lnTo>
                    <a:lnTo>
                      <a:pt x="735009" y="357186"/>
                    </a:lnTo>
                    <a:lnTo>
                      <a:pt x="0" y="357186"/>
                    </a:lnTo>
                    <a:close/>
                    <a:moveTo>
                      <a:pt x="7024684" y="15992"/>
                    </a:moveTo>
                    <a:lnTo>
                      <a:pt x="7137394" y="361948"/>
                    </a:lnTo>
                    <a:lnTo>
                      <a:pt x="6402385" y="361948"/>
                    </a:lnTo>
                    <a:lnTo>
                      <a:pt x="6402385" y="103188"/>
                    </a:lnTo>
                    <a:lnTo>
                      <a:pt x="7024684" y="103188"/>
                    </a:lnTo>
                    <a:close/>
                    <a:moveTo>
                      <a:pt x="111121" y="0"/>
                    </a:moveTo>
                    <a:lnTo>
                      <a:pt x="7024684" y="0"/>
                    </a:lnTo>
                    <a:lnTo>
                      <a:pt x="7024684" y="15992"/>
                    </a:lnTo>
                    <a:lnTo>
                      <a:pt x="7023094" y="11111"/>
                    </a:lnTo>
                    <a:cubicBezTo>
                      <a:pt x="6653208" y="88369"/>
                      <a:pt x="6607171" y="67203"/>
                      <a:pt x="6402385" y="93661"/>
                    </a:cubicBezTo>
                    <a:lnTo>
                      <a:pt x="6402385" y="103188"/>
                    </a:lnTo>
                    <a:lnTo>
                      <a:pt x="732671" y="103188"/>
                    </a:lnTo>
                    <a:lnTo>
                      <a:pt x="732627" y="98424"/>
                    </a:lnTo>
                    <a:cubicBezTo>
                      <a:pt x="527841" y="71966"/>
                      <a:pt x="484186" y="83607"/>
                      <a:pt x="114300" y="6349"/>
                    </a:cubicBezTo>
                    <a:lnTo>
                      <a:pt x="111121" y="16107"/>
                    </a:lnTo>
                    <a:close/>
                  </a:path>
                </a:pathLst>
              </a:custGeom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411" name="Picture 387"/>
              <p:cNvPicPr>
                <a:picLocks noChangeAspect="1" noChangeArrowheads="1"/>
              </p:cNvPicPr>
              <p:nvPr userDrawn="1"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38591" y="5238773"/>
                <a:ext cx="6913437" cy="492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86" name="Oval 388"/>
              <p:cNvSpPr>
                <a:spLocks noChangeArrowheads="1"/>
              </p:cNvSpPr>
              <p:nvPr userDrawn="1"/>
            </p:nvSpPr>
            <p:spPr bwMode="auto">
              <a:xfrm>
                <a:off x="5284693" y="5338785"/>
                <a:ext cx="57149" cy="11113"/>
              </a:xfrm>
              <a:prstGeom prst="ellipse">
                <a:avLst/>
              </a:prstGeom>
              <a:solidFill>
                <a:srgbClr val="6354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7" name="Oval 389"/>
              <p:cNvSpPr>
                <a:spLocks noChangeArrowheads="1"/>
              </p:cNvSpPr>
              <p:nvPr userDrawn="1"/>
            </p:nvSpPr>
            <p:spPr bwMode="auto">
              <a:xfrm>
                <a:off x="5298979" y="5341960"/>
                <a:ext cx="28575" cy="6350"/>
              </a:xfrm>
              <a:prstGeom prst="ellipse">
                <a:avLst/>
              </a:prstGeom>
              <a:solidFill>
                <a:srgbClr val="4636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8" name="Oval 390"/>
              <p:cNvSpPr>
                <a:spLocks noChangeArrowheads="1"/>
              </p:cNvSpPr>
              <p:nvPr userDrawn="1"/>
            </p:nvSpPr>
            <p:spPr bwMode="auto">
              <a:xfrm>
                <a:off x="7224582" y="5338785"/>
                <a:ext cx="58737" cy="11113"/>
              </a:xfrm>
              <a:prstGeom prst="ellipse">
                <a:avLst/>
              </a:prstGeom>
              <a:solidFill>
                <a:srgbClr val="6354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9" name="Oval 391"/>
              <p:cNvSpPr>
                <a:spLocks noChangeArrowheads="1"/>
              </p:cNvSpPr>
              <p:nvPr userDrawn="1"/>
            </p:nvSpPr>
            <p:spPr bwMode="auto">
              <a:xfrm>
                <a:off x="7238869" y="5341960"/>
                <a:ext cx="30162" cy="6350"/>
              </a:xfrm>
              <a:prstGeom prst="ellipse">
                <a:avLst/>
              </a:prstGeom>
              <a:solidFill>
                <a:srgbClr val="4636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90" name="Oval 392"/>
              <p:cNvSpPr>
                <a:spLocks noChangeArrowheads="1"/>
              </p:cNvSpPr>
              <p:nvPr userDrawn="1"/>
            </p:nvSpPr>
            <p:spPr bwMode="auto">
              <a:xfrm>
                <a:off x="8920001" y="5338785"/>
                <a:ext cx="60324" cy="11113"/>
              </a:xfrm>
              <a:prstGeom prst="ellipse">
                <a:avLst/>
              </a:prstGeom>
              <a:solidFill>
                <a:srgbClr val="6354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91" name="Oval 393"/>
              <p:cNvSpPr>
                <a:spLocks noChangeArrowheads="1"/>
              </p:cNvSpPr>
              <p:nvPr userDrawn="1"/>
            </p:nvSpPr>
            <p:spPr bwMode="auto">
              <a:xfrm>
                <a:off x="8935876" y="5341960"/>
                <a:ext cx="28575" cy="6350"/>
              </a:xfrm>
              <a:prstGeom prst="ellipse">
                <a:avLst/>
              </a:prstGeom>
              <a:solidFill>
                <a:srgbClr val="4636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44" name="Oval 394"/>
              <p:cNvSpPr>
                <a:spLocks noChangeArrowheads="1"/>
              </p:cNvSpPr>
              <p:nvPr userDrawn="1"/>
            </p:nvSpPr>
            <p:spPr bwMode="auto">
              <a:xfrm>
                <a:off x="10850366" y="5338785"/>
                <a:ext cx="58737" cy="11113"/>
              </a:xfrm>
              <a:prstGeom prst="ellipse">
                <a:avLst/>
              </a:prstGeom>
              <a:solidFill>
                <a:srgbClr val="6354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45" name="Oval 395"/>
              <p:cNvSpPr>
                <a:spLocks noChangeArrowheads="1"/>
              </p:cNvSpPr>
              <p:nvPr userDrawn="1"/>
            </p:nvSpPr>
            <p:spPr bwMode="auto">
              <a:xfrm>
                <a:off x="10864653" y="5341960"/>
                <a:ext cx="28575" cy="6350"/>
              </a:xfrm>
              <a:prstGeom prst="ellipse">
                <a:avLst/>
              </a:prstGeom>
              <a:solidFill>
                <a:srgbClr val="4636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46" name="Freeform 396"/>
              <p:cNvSpPr>
                <a:spLocks/>
              </p:cNvSpPr>
              <p:nvPr userDrawn="1"/>
            </p:nvSpPr>
            <p:spPr bwMode="auto">
              <a:xfrm>
                <a:off x="4716378" y="5299098"/>
                <a:ext cx="6761040" cy="1588"/>
              </a:xfrm>
              <a:custGeom>
                <a:avLst/>
                <a:gdLst>
                  <a:gd name="T0" fmla="*/ 5467 w 5472"/>
                  <a:gd name="T1" fmla="*/ 1 h 1"/>
                  <a:gd name="T2" fmla="*/ 5472 w 5472"/>
                  <a:gd name="T3" fmla="*/ 0 h 1"/>
                  <a:gd name="T4" fmla="*/ 0 w 5472"/>
                  <a:gd name="T5" fmla="*/ 0 h 1"/>
                  <a:gd name="T6" fmla="*/ 5 w 5472"/>
                  <a:gd name="T7" fmla="*/ 1 h 1"/>
                  <a:gd name="T8" fmla="*/ 5467 w 5472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72" h="1">
                    <a:moveTo>
                      <a:pt x="5467" y="1"/>
                    </a:moveTo>
                    <a:cubicBezTo>
                      <a:pt x="5469" y="1"/>
                      <a:pt x="5471" y="0"/>
                      <a:pt x="547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" y="0"/>
                      <a:pt x="3" y="1"/>
                      <a:pt x="5" y="1"/>
                    </a:cubicBezTo>
                    <a:lnTo>
                      <a:pt x="5467" y="1"/>
                    </a:lnTo>
                    <a:close/>
                  </a:path>
                </a:pathLst>
              </a:custGeom>
              <a:solidFill>
                <a:srgbClr val="9A877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pic>
            <p:nvPicPr>
              <p:cNvPr id="1421" name="Picture 397"/>
              <p:cNvPicPr>
                <a:picLocks noChangeAspect="1" noChangeArrowheads="1"/>
              </p:cNvPicPr>
              <p:nvPr userDrawn="1"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30953" y="5240359"/>
                <a:ext cx="1331888" cy="635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347" name="Oval 398"/>
              <p:cNvSpPr>
                <a:spLocks noChangeArrowheads="1"/>
              </p:cNvSpPr>
              <p:nvPr userDrawn="1"/>
            </p:nvSpPr>
            <p:spPr bwMode="auto">
              <a:xfrm>
                <a:off x="8085011" y="1544645"/>
                <a:ext cx="44449" cy="44450"/>
              </a:xfrm>
              <a:prstGeom prst="ellipse">
                <a:avLst/>
              </a:prstGeom>
              <a:solidFill>
                <a:srgbClr val="1919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48" name="Oval 399"/>
              <p:cNvSpPr>
                <a:spLocks noChangeArrowheads="1"/>
              </p:cNvSpPr>
              <p:nvPr userDrawn="1"/>
            </p:nvSpPr>
            <p:spPr bwMode="auto">
              <a:xfrm>
                <a:off x="8096077" y="1555741"/>
                <a:ext cx="22224" cy="22225"/>
              </a:xfrm>
              <a:prstGeom prst="ellipse">
                <a:avLst/>
              </a:prstGeom>
              <a:solidFill>
                <a:srgbClr val="0001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49" name="Oval 400"/>
              <p:cNvSpPr>
                <a:spLocks noChangeArrowheads="1"/>
              </p:cNvSpPr>
              <p:nvPr userDrawn="1"/>
            </p:nvSpPr>
            <p:spPr bwMode="auto">
              <a:xfrm>
                <a:off x="8102496" y="1557318"/>
                <a:ext cx="7938" cy="6350"/>
              </a:xfrm>
              <a:prstGeom prst="ellipse">
                <a:avLst/>
              </a:prstGeom>
              <a:solidFill>
                <a:srgbClr val="272A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50" name="Oval 401"/>
              <p:cNvSpPr>
                <a:spLocks noChangeArrowheads="1"/>
              </p:cNvSpPr>
              <p:nvPr userDrawn="1"/>
            </p:nvSpPr>
            <p:spPr bwMode="auto">
              <a:xfrm>
                <a:off x="8102601" y="1568451"/>
                <a:ext cx="7938" cy="7938"/>
              </a:xfrm>
              <a:prstGeom prst="ellipse">
                <a:avLst/>
              </a:prstGeom>
              <a:solidFill>
                <a:srgbClr val="272A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</p:grpSp>
        <p:sp>
          <p:nvSpPr>
            <p:cNvPr id="1351" name="Rectangle 402"/>
            <p:cNvSpPr>
              <a:spLocks noChangeArrowheads="1"/>
            </p:cNvSpPr>
            <p:nvPr userDrawn="1"/>
          </p:nvSpPr>
          <p:spPr bwMode="auto">
            <a:xfrm>
              <a:off x="5503864" y="1689101"/>
              <a:ext cx="5202238" cy="32480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26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5150629" y="1596033"/>
            <a:ext cx="5713584" cy="35640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27" name="Date Placeholder 3">
            <a:extLst>
              <a:ext uri="{FF2B5EF4-FFF2-40B4-BE49-F238E27FC236}">
                <a16:creationId xmlns:a16="http://schemas.microsoft.com/office/drawing/2014/main" id="{397C81B4-7E4E-4BE4-A102-E12DBA2BF5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C8F73A-9A53-44D5-87A0-EF89FB35B76E}" type="datetime1">
              <a:rPr lang="fr-FR" altLang="zh-TW" smtClean="0"/>
              <a:t>17/05/2019</a:t>
            </a:fld>
            <a:endParaRPr lang="fr-FR"/>
          </a:p>
        </p:txBody>
      </p:sp>
      <p:sp>
        <p:nvSpPr>
          <p:cNvPr id="28" name="Footer Placeholder 4">
            <a:extLst>
              <a:ext uri="{FF2B5EF4-FFF2-40B4-BE49-F238E27FC236}">
                <a16:creationId xmlns:a16="http://schemas.microsoft.com/office/drawing/2014/main" id="{E8401A73-EDF7-475F-8B26-27FE295528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29" name="Slide Number Placeholder 5">
            <a:extLst>
              <a:ext uri="{FF2B5EF4-FFF2-40B4-BE49-F238E27FC236}">
                <a16:creationId xmlns:a16="http://schemas.microsoft.com/office/drawing/2014/main" id="{439ACE44-BB68-49DE-B8DC-AE45C02C2C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35759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t - Vertical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roup 56"/>
          <p:cNvGrpSpPr/>
          <p:nvPr userDrawn="1"/>
        </p:nvGrpSpPr>
        <p:grpSpPr>
          <a:xfrm>
            <a:off x="6543324" y="587692"/>
            <a:ext cx="3849726" cy="5682616"/>
            <a:chOff x="1063625" y="116201"/>
            <a:chExt cx="2790825" cy="4119563"/>
          </a:xfrm>
        </p:grpSpPr>
        <p:sp>
          <p:nvSpPr>
            <p:cNvPr id="136" name="Freeform 135"/>
            <p:cNvSpPr>
              <a:spLocks/>
            </p:cNvSpPr>
            <p:nvPr/>
          </p:nvSpPr>
          <p:spPr bwMode="auto">
            <a:xfrm>
              <a:off x="1063625" y="116201"/>
              <a:ext cx="2790825" cy="4119563"/>
            </a:xfrm>
            <a:custGeom>
              <a:avLst/>
              <a:gdLst>
                <a:gd name="T0" fmla="*/ 175 w 175"/>
                <a:gd name="T1" fmla="*/ 13 h 260"/>
                <a:gd name="T2" fmla="*/ 163 w 175"/>
                <a:gd name="T3" fmla="*/ 0 h 260"/>
                <a:gd name="T4" fmla="*/ 13 w 175"/>
                <a:gd name="T5" fmla="*/ 0 h 260"/>
                <a:gd name="T6" fmla="*/ 0 w 175"/>
                <a:gd name="T7" fmla="*/ 13 h 260"/>
                <a:gd name="T8" fmla="*/ 0 w 175"/>
                <a:gd name="T9" fmla="*/ 248 h 260"/>
                <a:gd name="T10" fmla="*/ 13 w 175"/>
                <a:gd name="T11" fmla="*/ 260 h 260"/>
                <a:gd name="T12" fmla="*/ 163 w 175"/>
                <a:gd name="T13" fmla="*/ 260 h 260"/>
                <a:gd name="T14" fmla="*/ 175 w 175"/>
                <a:gd name="T15" fmla="*/ 248 h 260"/>
                <a:gd name="T16" fmla="*/ 175 w 175"/>
                <a:gd name="T17" fmla="*/ 13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5" h="260">
                  <a:moveTo>
                    <a:pt x="175" y="13"/>
                  </a:moveTo>
                  <a:cubicBezTo>
                    <a:pt x="175" y="6"/>
                    <a:pt x="170" y="0"/>
                    <a:pt x="16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248"/>
                    <a:pt x="0" y="248"/>
                    <a:pt x="0" y="248"/>
                  </a:cubicBezTo>
                  <a:cubicBezTo>
                    <a:pt x="0" y="255"/>
                    <a:pt x="6" y="260"/>
                    <a:pt x="13" y="260"/>
                  </a:cubicBezTo>
                  <a:cubicBezTo>
                    <a:pt x="163" y="260"/>
                    <a:pt x="163" y="260"/>
                    <a:pt x="163" y="260"/>
                  </a:cubicBezTo>
                  <a:cubicBezTo>
                    <a:pt x="170" y="260"/>
                    <a:pt x="175" y="255"/>
                    <a:pt x="175" y="248"/>
                  </a:cubicBezTo>
                  <a:lnTo>
                    <a:pt x="175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7" name="Freeform 136"/>
            <p:cNvSpPr>
              <a:spLocks/>
            </p:cNvSpPr>
            <p:nvPr/>
          </p:nvSpPr>
          <p:spPr bwMode="auto">
            <a:xfrm>
              <a:off x="1063625" y="116201"/>
              <a:ext cx="2790825" cy="4119563"/>
            </a:xfrm>
            <a:custGeom>
              <a:avLst/>
              <a:gdLst>
                <a:gd name="T0" fmla="*/ 175 w 175"/>
                <a:gd name="T1" fmla="*/ 13 h 260"/>
                <a:gd name="T2" fmla="*/ 163 w 175"/>
                <a:gd name="T3" fmla="*/ 0 h 260"/>
                <a:gd name="T4" fmla="*/ 13 w 175"/>
                <a:gd name="T5" fmla="*/ 0 h 260"/>
                <a:gd name="T6" fmla="*/ 0 w 175"/>
                <a:gd name="T7" fmla="*/ 13 h 260"/>
                <a:gd name="T8" fmla="*/ 0 w 175"/>
                <a:gd name="T9" fmla="*/ 248 h 260"/>
                <a:gd name="T10" fmla="*/ 13 w 175"/>
                <a:gd name="T11" fmla="*/ 260 h 260"/>
                <a:gd name="T12" fmla="*/ 163 w 175"/>
                <a:gd name="T13" fmla="*/ 260 h 260"/>
                <a:gd name="T14" fmla="*/ 175 w 175"/>
                <a:gd name="T15" fmla="*/ 248 h 260"/>
                <a:gd name="T16" fmla="*/ 175 w 175"/>
                <a:gd name="T17" fmla="*/ 13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5" h="260">
                  <a:moveTo>
                    <a:pt x="175" y="13"/>
                  </a:moveTo>
                  <a:cubicBezTo>
                    <a:pt x="175" y="6"/>
                    <a:pt x="170" y="0"/>
                    <a:pt x="16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248"/>
                    <a:pt x="0" y="248"/>
                    <a:pt x="0" y="248"/>
                  </a:cubicBezTo>
                  <a:cubicBezTo>
                    <a:pt x="0" y="255"/>
                    <a:pt x="6" y="260"/>
                    <a:pt x="13" y="260"/>
                  </a:cubicBezTo>
                  <a:cubicBezTo>
                    <a:pt x="163" y="260"/>
                    <a:pt x="163" y="260"/>
                    <a:pt x="163" y="260"/>
                  </a:cubicBezTo>
                  <a:cubicBezTo>
                    <a:pt x="170" y="260"/>
                    <a:pt x="175" y="255"/>
                    <a:pt x="175" y="248"/>
                  </a:cubicBezTo>
                  <a:lnTo>
                    <a:pt x="175" y="13"/>
                  </a:lnTo>
                  <a:close/>
                </a:path>
              </a:pathLst>
            </a:custGeom>
            <a:noFill/>
            <a:ln w="38100" cap="flat">
              <a:solidFill>
                <a:srgbClr val="F9E5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8" name="Rectangle 137"/>
            <p:cNvSpPr>
              <a:spLocks noChangeArrowheads="1"/>
            </p:cNvSpPr>
            <p:nvPr/>
          </p:nvSpPr>
          <p:spPr bwMode="auto">
            <a:xfrm>
              <a:off x="1208088" y="527364"/>
              <a:ext cx="2519363" cy="33115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fr-FR"/>
            </a:p>
          </p:txBody>
        </p:sp>
        <p:sp>
          <p:nvSpPr>
            <p:cNvPr id="139" name="Oval 138"/>
            <p:cNvSpPr>
              <a:spLocks noChangeArrowheads="1"/>
            </p:cNvSpPr>
            <p:nvPr/>
          </p:nvSpPr>
          <p:spPr bwMode="auto">
            <a:xfrm>
              <a:off x="2435225" y="306701"/>
              <a:ext cx="47625" cy="46038"/>
            </a:xfrm>
            <a:prstGeom prst="ellipse">
              <a:avLst/>
            </a:prstGeom>
            <a:solidFill>
              <a:srgbClr val="9395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0" name="Oval 139"/>
            <p:cNvSpPr>
              <a:spLocks noChangeArrowheads="1"/>
            </p:cNvSpPr>
            <p:nvPr userDrawn="1"/>
          </p:nvSpPr>
          <p:spPr bwMode="auto">
            <a:xfrm>
              <a:off x="2355850" y="3934139"/>
              <a:ext cx="206375" cy="20637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F9E5D7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8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6742599" y="1154858"/>
            <a:ext cx="3475265" cy="456799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37DEC1FB-CCC2-44F6-B4BE-99835A5E95B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D877FE-3F74-424B-86C7-10EA22D7ED24}" type="datetime1">
              <a:rPr lang="fr-FR" altLang="zh-TW" smtClean="0"/>
              <a:t>17/05/2019</a:t>
            </a:fld>
            <a:endParaRPr lang="fr-FR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32FE9768-2159-419B-BE8B-EB4C4977A2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54B20FF6-87E9-4012-9AC2-A528E02A6B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16966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t - Horizontal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roup 56"/>
          <p:cNvGrpSpPr/>
          <p:nvPr userDrawn="1"/>
        </p:nvGrpSpPr>
        <p:grpSpPr>
          <a:xfrm rot="5400000">
            <a:off x="6543324" y="587692"/>
            <a:ext cx="3849726" cy="5682616"/>
            <a:chOff x="1063625" y="116201"/>
            <a:chExt cx="2790825" cy="4119563"/>
          </a:xfrm>
        </p:grpSpPr>
        <p:sp>
          <p:nvSpPr>
            <p:cNvPr id="136" name="Freeform 135"/>
            <p:cNvSpPr>
              <a:spLocks/>
            </p:cNvSpPr>
            <p:nvPr/>
          </p:nvSpPr>
          <p:spPr bwMode="auto">
            <a:xfrm>
              <a:off x="1063625" y="116201"/>
              <a:ext cx="2790825" cy="4119563"/>
            </a:xfrm>
            <a:custGeom>
              <a:avLst/>
              <a:gdLst>
                <a:gd name="T0" fmla="*/ 175 w 175"/>
                <a:gd name="T1" fmla="*/ 13 h 260"/>
                <a:gd name="T2" fmla="*/ 163 w 175"/>
                <a:gd name="T3" fmla="*/ 0 h 260"/>
                <a:gd name="T4" fmla="*/ 13 w 175"/>
                <a:gd name="T5" fmla="*/ 0 h 260"/>
                <a:gd name="T6" fmla="*/ 0 w 175"/>
                <a:gd name="T7" fmla="*/ 13 h 260"/>
                <a:gd name="T8" fmla="*/ 0 w 175"/>
                <a:gd name="T9" fmla="*/ 248 h 260"/>
                <a:gd name="T10" fmla="*/ 13 w 175"/>
                <a:gd name="T11" fmla="*/ 260 h 260"/>
                <a:gd name="T12" fmla="*/ 163 w 175"/>
                <a:gd name="T13" fmla="*/ 260 h 260"/>
                <a:gd name="T14" fmla="*/ 175 w 175"/>
                <a:gd name="T15" fmla="*/ 248 h 260"/>
                <a:gd name="T16" fmla="*/ 175 w 175"/>
                <a:gd name="T17" fmla="*/ 13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5" h="260">
                  <a:moveTo>
                    <a:pt x="175" y="13"/>
                  </a:moveTo>
                  <a:cubicBezTo>
                    <a:pt x="175" y="6"/>
                    <a:pt x="170" y="0"/>
                    <a:pt x="16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248"/>
                    <a:pt x="0" y="248"/>
                    <a:pt x="0" y="248"/>
                  </a:cubicBezTo>
                  <a:cubicBezTo>
                    <a:pt x="0" y="255"/>
                    <a:pt x="6" y="260"/>
                    <a:pt x="13" y="260"/>
                  </a:cubicBezTo>
                  <a:cubicBezTo>
                    <a:pt x="163" y="260"/>
                    <a:pt x="163" y="260"/>
                    <a:pt x="163" y="260"/>
                  </a:cubicBezTo>
                  <a:cubicBezTo>
                    <a:pt x="170" y="260"/>
                    <a:pt x="175" y="255"/>
                    <a:pt x="175" y="248"/>
                  </a:cubicBezTo>
                  <a:lnTo>
                    <a:pt x="175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7" name="Freeform 136"/>
            <p:cNvSpPr>
              <a:spLocks/>
            </p:cNvSpPr>
            <p:nvPr/>
          </p:nvSpPr>
          <p:spPr bwMode="auto">
            <a:xfrm>
              <a:off x="1063625" y="116201"/>
              <a:ext cx="2790825" cy="4119563"/>
            </a:xfrm>
            <a:custGeom>
              <a:avLst/>
              <a:gdLst>
                <a:gd name="T0" fmla="*/ 175 w 175"/>
                <a:gd name="T1" fmla="*/ 13 h 260"/>
                <a:gd name="T2" fmla="*/ 163 w 175"/>
                <a:gd name="T3" fmla="*/ 0 h 260"/>
                <a:gd name="T4" fmla="*/ 13 w 175"/>
                <a:gd name="T5" fmla="*/ 0 h 260"/>
                <a:gd name="T6" fmla="*/ 0 w 175"/>
                <a:gd name="T7" fmla="*/ 13 h 260"/>
                <a:gd name="T8" fmla="*/ 0 w 175"/>
                <a:gd name="T9" fmla="*/ 248 h 260"/>
                <a:gd name="T10" fmla="*/ 13 w 175"/>
                <a:gd name="T11" fmla="*/ 260 h 260"/>
                <a:gd name="T12" fmla="*/ 163 w 175"/>
                <a:gd name="T13" fmla="*/ 260 h 260"/>
                <a:gd name="T14" fmla="*/ 175 w 175"/>
                <a:gd name="T15" fmla="*/ 248 h 260"/>
                <a:gd name="T16" fmla="*/ 175 w 175"/>
                <a:gd name="T17" fmla="*/ 13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5" h="260">
                  <a:moveTo>
                    <a:pt x="175" y="13"/>
                  </a:moveTo>
                  <a:cubicBezTo>
                    <a:pt x="175" y="6"/>
                    <a:pt x="170" y="0"/>
                    <a:pt x="16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248"/>
                    <a:pt x="0" y="248"/>
                    <a:pt x="0" y="248"/>
                  </a:cubicBezTo>
                  <a:cubicBezTo>
                    <a:pt x="0" y="255"/>
                    <a:pt x="6" y="260"/>
                    <a:pt x="13" y="260"/>
                  </a:cubicBezTo>
                  <a:cubicBezTo>
                    <a:pt x="163" y="260"/>
                    <a:pt x="163" y="260"/>
                    <a:pt x="163" y="260"/>
                  </a:cubicBezTo>
                  <a:cubicBezTo>
                    <a:pt x="170" y="260"/>
                    <a:pt x="175" y="255"/>
                    <a:pt x="175" y="248"/>
                  </a:cubicBezTo>
                  <a:lnTo>
                    <a:pt x="175" y="13"/>
                  </a:lnTo>
                  <a:close/>
                </a:path>
              </a:pathLst>
            </a:custGeom>
            <a:noFill/>
            <a:ln w="38100" cap="flat">
              <a:solidFill>
                <a:srgbClr val="F9E5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8" name="Rectangle 137"/>
            <p:cNvSpPr>
              <a:spLocks noChangeArrowheads="1"/>
            </p:cNvSpPr>
            <p:nvPr/>
          </p:nvSpPr>
          <p:spPr bwMode="auto">
            <a:xfrm>
              <a:off x="1208088" y="527364"/>
              <a:ext cx="2519363" cy="33115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fr-FR"/>
            </a:p>
          </p:txBody>
        </p:sp>
        <p:sp>
          <p:nvSpPr>
            <p:cNvPr id="139" name="Oval 138"/>
            <p:cNvSpPr>
              <a:spLocks noChangeArrowheads="1"/>
            </p:cNvSpPr>
            <p:nvPr/>
          </p:nvSpPr>
          <p:spPr bwMode="auto">
            <a:xfrm>
              <a:off x="2435225" y="306701"/>
              <a:ext cx="47625" cy="46038"/>
            </a:xfrm>
            <a:prstGeom prst="ellipse">
              <a:avLst/>
            </a:prstGeom>
            <a:solidFill>
              <a:srgbClr val="9395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0" name="Oval 139"/>
            <p:cNvSpPr>
              <a:spLocks noChangeArrowheads="1"/>
            </p:cNvSpPr>
            <p:nvPr userDrawn="1"/>
          </p:nvSpPr>
          <p:spPr bwMode="auto">
            <a:xfrm>
              <a:off x="2355850" y="3934139"/>
              <a:ext cx="206375" cy="20637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F9E5D7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8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6174337" y="1703412"/>
            <a:ext cx="4567991" cy="347526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A1036832-CA27-43D7-AFE7-4DABA55B5E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087178-D13A-4930-A1A8-4200F7450DEF}" type="datetime1">
              <a:rPr lang="fr-FR" altLang="zh-TW" smtClean="0"/>
              <a:t>17/05/2019</a:t>
            </a:fld>
            <a:endParaRPr lang="fr-FR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0068B8BF-E0FB-4289-B3FA-8D31CF53B3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EC5088B4-21E0-4209-BFB7-04477D0331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12224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watch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5"/>
          <p:cNvSpPr>
            <a:spLocks/>
          </p:cNvSpPr>
          <p:nvPr userDrawn="1"/>
        </p:nvSpPr>
        <p:spPr bwMode="auto">
          <a:xfrm>
            <a:off x="7101695" y="780836"/>
            <a:ext cx="2336627" cy="1130912"/>
          </a:xfrm>
          <a:custGeom>
            <a:avLst/>
            <a:gdLst>
              <a:gd name="T0" fmla="*/ 917 w 917"/>
              <a:gd name="T1" fmla="*/ 445 h 445"/>
              <a:gd name="T2" fmla="*/ 790 w 917"/>
              <a:gd name="T3" fmla="*/ 126 h 445"/>
              <a:gd name="T4" fmla="*/ 707 w 917"/>
              <a:gd name="T5" fmla="*/ 30 h 445"/>
              <a:gd name="T6" fmla="*/ 210 w 917"/>
              <a:gd name="T7" fmla="*/ 30 h 445"/>
              <a:gd name="T8" fmla="*/ 127 w 917"/>
              <a:gd name="T9" fmla="*/ 126 h 445"/>
              <a:gd name="T10" fmla="*/ 0 w 917"/>
              <a:gd name="T11" fmla="*/ 445 h 445"/>
              <a:gd name="T12" fmla="*/ 917 w 917"/>
              <a:gd name="T13" fmla="*/ 445 h 4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17" h="445">
                <a:moveTo>
                  <a:pt x="917" y="445"/>
                </a:moveTo>
                <a:cubicBezTo>
                  <a:pt x="819" y="397"/>
                  <a:pt x="813" y="348"/>
                  <a:pt x="790" y="126"/>
                </a:cubicBezTo>
                <a:cubicBezTo>
                  <a:pt x="783" y="61"/>
                  <a:pt x="779" y="43"/>
                  <a:pt x="707" y="30"/>
                </a:cubicBezTo>
                <a:cubicBezTo>
                  <a:pt x="553" y="2"/>
                  <a:pt x="374" y="0"/>
                  <a:pt x="210" y="30"/>
                </a:cubicBezTo>
                <a:cubicBezTo>
                  <a:pt x="138" y="43"/>
                  <a:pt x="134" y="61"/>
                  <a:pt x="127" y="126"/>
                </a:cubicBezTo>
                <a:cubicBezTo>
                  <a:pt x="105" y="348"/>
                  <a:pt x="98" y="397"/>
                  <a:pt x="0" y="445"/>
                </a:cubicBezTo>
                <a:cubicBezTo>
                  <a:pt x="290" y="445"/>
                  <a:pt x="628" y="445"/>
                  <a:pt x="917" y="445"/>
                </a:cubicBezTo>
                <a:close/>
              </a:path>
            </a:pathLst>
          </a:custGeom>
          <a:solidFill>
            <a:srgbClr val="E2E4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5" name="Freeform 6"/>
          <p:cNvSpPr>
            <a:spLocks/>
          </p:cNvSpPr>
          <p:nvPr userDrawn="1"/>
        </p:nvSpPr>
        <p:spPr bwMode="auto">
          <a:xfrm>
            <a:off x="7101695" y="5023023"/>
            <a:ext cx="2336627" cy="1130912"/>
          </a:xfrm>
          <a:custGeom>
            <a:avLst/>
            <a:gdLst>
              <a:gd name="T0" fmla="*/ 917 w 917"/>
              <a:gd name="T1" fmla="*/ 0 h 445"/>
              <a:gd name="T2" fmla="*/ 790 w 917"/>
              <a:gd name="T3" fmla="*/ 319 h 445"/>
              <a:gd name="T4" fmla="*/ 707 w 917"/>
              <a:gd name="T5" fmla="*/ 415 h 445"/>
              <a:gd name="T6" fmla="*/ 210 w 917"/>
              <a:gd name="T7" fmla="*/ 415 h 445"/>
              <a:gd name="T8" fmla="*/ 127 w 917"/>
              <a:gd name="T9" fmla="*/ 319 h 445"/>
              <a:gd name="T10" fmla="*/ 0 w 917"/>
              <a:gd name="T11" fmla="*/ 0 h 445"/>
              <a:gd name="T12" fmla="*/ 917 w 917"/>
              <a:gd name="T13" fmla="*/ 0 h 4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17" h="445">
                <a:moveTo>
                  <a:pt x="917" y="0"/>
                </a:moveTo>
                <a:cubicBezTo>
                  <a:pt x="819" y="48"/>
                  <a:pt x="813" y="97"/>
                  <a:pt x="790" y="319"/>
                </a:cubicBezTo>
                <a:cubicBezTo>
                  <a:pt x="783" y="384"/>
                  <a:pt x="779" y="402"/>
                  <a:pt x="707" y="415"/>
                </a:cubicBezTo>
                <a:cubicBezTo>
                  <a:pt x="553" y="443"/>
                  <a:pt x="374" y="445"/>
                  <a:pt x="210" y="415"/>
                </a:cubicBezTo>
                <a:cubicBezTo>
                  <a:pt x="138" y="402"/>
                  <a:pt x="134" y="384"/>
                  <a:pt x="127" y="319"/>
                </a:cubicBezTo>
                <a:cubicBezTo>
                  <a:pt x="105" y="97"/>
                  <a:pt x="98" y="48"/>
                  <a:pt x="0" y="0"/>
                </a:cubicBezTo>
                <a:cubicBezTo>
                  <a:pt x="290" y="0"/>
                  <a:pt x="628" y="0"/>
                  <a:pt x="917" y="0"/>
                </a:cubicBezTo>
                <a:close/>
              </a:path>
            </a:pathLst>
          </a:custGeom>
          <a:solidFill>
            <a:srgbClr val="E2E4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6" name="Freeform 7"/>
          <p:cNvSpPr>
            <a:spLocks/>
          </p:cNvSpPr>
          <p:nvPr userDrawn="1"/>
        </p:nvSpPr>
        <p:spPr bwMode="auto">
          <a:xfrm>
            <a:off x="6857002" y="1835678"/>
            <a:ext cx="2824745" cy="3258345"/>
          </a:xfrm>
          <a:custGeom>
            <a:avLst/>
            <a:gdLst>
              <a:gd name="T0" fmla="*/ 918 w 1109"/>
              <a:gd name="T1" fmla="*/ 1282 h 1282"/>
              <a:gd name="T2" fmla="*/ 192 w 1109"/>
              <a:gd name="T3" fmla="*/ 1282 h 1282"/>
              <a:gd name="T4" fmla="*/ 0 w 1109"/>
              <a:gd name="T5" fmla="*/ 1091 h 1282"/>
              <a:gd name="T6" fmla="*/ 0 w 1109"/>
              <a:gd name="T7" fmla="*/ 192 h 1282"/>
              <a:gd name="T8" fmla="*/ 192 w 1109"/>
              <a:gd name="T9" fmla="*/ 0 h 1282"/>
              <a:gd name="T10" fmla="*/ 918 w 1109"/>
              <a:gd name="T11" fmla="*/ 0 h 1282"/>
              <a:gd name="T12" fmla="*/ 1109 w 1109"/>
              <a:gd name="T13" fmla="*/ 192 h 1282"/>
              <a:gd name="T14" fmla="*/ 1109 w 1109"/>
              <a:gd name="T15" fmla="*/ 1091 h 1282"/>
              <a:gd name="T16" fmla="*/ 918 w 1109"/>
              <a:gd name="T17" fmla="*/ 1282 h 12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109" h="1282">
                <a:moveTo>
                  <a:pt x="918" y="1282"/>
                </a:moveTo>
                <a:cubicBezTo>
                  <a:pt x="192" y="1282"/>
                  <a:pt x="192" y="1282"/>
                  <a:pt x="192" y="1282"/>
                </a:cubicBezTo>
                <a:cubicBezTo>
                  <a:pt x="86" y="1282"/>
                  <a:pt x="0" y="1197"/>
                  <a:pt x="0" y="1091"/>
                </a:cubicBezTo>
                <a:cubicBezTo>
                  <a:pt x="0" y="192"/>
                  <a:pt x="0" y="192"/>
                  <a:pt x="0" y="192"/>
                </a:cubicBezTo>
                <a:cubicBezTo>
                  <a:pt x="0" y="86"/>
                  <a:pt x="86" y="0"/>
                  <a:pt x="192" y="0"/>
                </a:cubicBezTo>
                <a:cubicBezTo>
                  <a:pt x="918" y="0"/>
                  <a:pt x="918" y="0"/>
                  <a:pt x="918" y="0"/>
                </a:cubicBezTo>
                <a:cubicBezTo>
                  <a:pt x="1024" y="0"/>
                  <a:pt x="1109" y="86"/>
                  <a:pt x="1109" y="192"/>
                </a:cubicBezTo>
                <a:cubicBezTo>
                  <a:pt x="1109" y="1091"/>
                  <a:pt x="1109" y="1091"/>
                  <a:pt x="1109" y="1091"/>
                </a:cubicBezTo>
                <a:cubicBezTo>
                  <a:pt x="1109" y="1197"/>
                  <a:pt x="1024" y="1282"/>
                  <a:pt x="918" y="128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7" name="Freeform 8"/>
          <p:cNvSpPr>
            <a:spLocks/>
          </p:cNvSpPr>
          <p:nvPr userDrawn="1"/>
        </p:nvSpPr>
        <p:spPr bwMode="auto">
          <a:xfrm>
            <a:off x="9582855" y="2582434"/>
            <a:ext cx="237086" cy="559117"/>
          </a:xfrm>
          <a:custGeom>
            <a:avLst/>
            <a:gdLst>
              <a:gd name="T0" fmla="*/ 92 w 93"/>
              <a:gd name="T1" fmla="*/ 111 h 220"/>
              <a:gd name="T2" fmla="*/ 92 w 93"/>
              <a:gd name="T3" fmla="*/ 108 h 220"/>
              <a:gd name="T4" fmla="*/ 93 w 93"/>
              <a:gd name="T5" fmla="*/ 108 h 220"/>
              <a:gd name="T6" fmla="*/ 63 w 93"/>
              <a:gd name="T7" fmla="*/ 0 h 220"/>
              <a:gd name="T8" fmla="*/ 47 w 93"/>
              <a:gd name="T9" fmla="*/ 0 h 220"/>
              <a:gd name="T10" fmla="*/ 24 w 93"/>
              <a:gd name="T11" fmla="*/ 14 h 220"/>
              <a:gd name="T12" fmla="*/ 8 w 93"/>
              <a:gd name="T13" fmla="*/ 43 h 220"/>
              <a:gd name="T14" fmla="*/ 0 w 93"/>
              <a:gd name="T15" fmla="*/ 71 h 220"/>
              <a:gd name="T16" fmla="*/ 0 w 93"/>
              <a:gd name="T17" fmla="*/ 109 h 220"/>
              <a:gd name="T18" fmla="*/ 0 w 93"/>
              <a:gd name="T19" fmla="*/ 109 h 220"/>
              <a:gd name="T20" fmla="*/ 0 w 93"/>
              <a:gd name="T21" fmla="*/ 148 h 220"/>
              <a:gd name="T22" fmla="*/ 8 w 93"/>
              <a:gd name="T23" fmla="*/ 176 h 220"/>
              <a:gd name="T24" fmla="*/ 23 w 93"/>
              <a:gd name="T25" fmla="*/ 206 h 220"/>
              <a:gd name="T26" fmla="*/ 47 w 93"/>
              <a:gd name="T27" fmla="*/ 220 h 220"/>
              <a:gd name="T28" fmla="*/ 63 w 93"/>
              <a:gd name="T29" fmla="*/ 220 h 220"/>
              <a:gd name="T30" fmla="*/ 93 w 93"/>
              <a:gd name="T31" fmla="*/ 112 h 220"/>
              <a:gd name="T32" fmla="*/ 92 w 93"/>
              <a:gd name="T33" fmla="*/ 112 h 220"/>
              <a:gd name="T34" fmla="*/ 92 w 93"/>
              <a:gd name="T35" fmla="*/ 111 h 2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93" h="220">
                <a:moveTo>
                  <a:pt x="92" y="111"/>
                </a:moveTo>
                <a:cubicBezTo>
                  <a:pt x="92" y="111"/>
                  <a:pt x="92" y="108"/>
                  <a:pt x="92" y="108"/>
                </a:cubicBezTo>
                <a:cubicBezTo>
                  <a:pt x="93" y="108"/>
                  <a:pt x="93" y="108"/>
                  <a:pt x="93" y="108"/>
                </a:cubicBezTo>
                <a:cubicBezTo>
                  <a:pt x="92" y="28"/>
                  <a:pt x="93" y="0"/>
                  <a:pt x="63" y="0"/>
                </a:cubicBezTo>
                <a:cubicBezTo>
                  <a:pt x="47" y="0"/>
                  <a:pt x="47" y="0"/>
                  <a:pt x="47" y="0"/>
                </a:cubicBezTo>
                <a:cubicBezTo>
                  <a:pt x="37" y="0"/>
                  <a:pt x="28" y="5"/>
                  <a:pt x="24" y="14"/>
                </a:cubicBezTo>
                <a:cubicBezTo>
                  <a:pt x="8" y="43"/>
                  <a:pt x="8" y="43"/>
                  <a:pt x="8" y="43"/>
                </a:cubicBezTo>
                <a:cubicBezTo>
                  <a:pt x="4" y="52"/>
                  <a:pt x="0" y="61"/>
                  <a:pt x="0" y="71"/>
                </a:cubicBezTo>
                <a:cubicBezTo>
                  <a:pt x="0" y="109"/>
                  <a:pt x="0" y="109"/>
                  <a:pt x="0" y="109"/>
                </a:cubicBezTo>
                <a:cubicBezTo>
                  <a:pt x="0" y="109"/>
                  <a:pt x="0" y="109"/>
                  <a:pt x="0" y="109"/>
                </a:cubicBezTo>
                <a:cubicBezTo>
                  <a:pt x="0" y="148"/>
                  <a:pt x="0" y="148"/>
                  <a:pt x="0" y="148"/>
                </a:cubicBezTo>
                <a:cubicBezTo>
                  <a:pt x="0" y="158"/>
                  <a:pt x="4" y="167"/>
                  <a:pt x="8" y="176"/>
                </a:cubicBezTo>
                <a:cubicBezTo>
                  <a:pt x="23" y="206"/>
                  <a:pt x="23" y="206"/>
                  <a:pt x="23" y="206"/>
                </a:cubicBezTo>
                <a:cubicBezTo>
                  <a:pt x="27" y="214"/>
                  <a:pt x="37" y="220"/>
                  <a:pt x="47" y="220"/>
                </a:cubicBezTo>
                <a:cubicBezTo>
                  <a:pt x="63" y="220"/>
                  <a:pt x="63" y="220"/>
                  <a:pt x="63" y="220"/>
                </a:cubicBezTo>
                <a:cubicBezTo>
                  <a:pt x="93" y="220"/>
                  <a:pt x="92" y="192"/>
                  <a:pt x="93" y="112"/>
                </a:cubicBezTo>
                <a:cubicBezTo>
                  <a:pt x="92" y="112"/>
                  <a:pt x="92" y="112"/>
                  <a:pt x="92" y="112"/>
                </a:cubicBezTo>
                <a:cubicBezTo>
                  <a:pt x="92" y="108"/>
                  <a:pt x="92" y="111"/>
                  <a:pt x="92" y="111"/>
                </a:cubicBezTo>
                <a:close/>
              </a:path>
            </a:pathLst>
          </a:custGeom>
          <a:solidFill>
            <a:srgbClr val="E2E4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" name="Freeform 9"/>
          <p:cNvSpPr>
            <a:spLocks/>
          </p:cNvSpPr>
          <p:nvPr userDrawn="1"/>
        </p:nvSpPr>
        <p:spPr bwMode="auto">
          <a:xfrm>
            <a:off x="9736264" y="2582434"/>
            <a:ext cx="83677" cy="559117"/>
          </a:xfrm>
          <a:custGeom>
            <a:avLst/>
            <a:gdLst>
              <a:gd name="T0" fmla="*/ 33 w 33"/>
              <a:gd name="T1" fmla="*/ 108 h 220"/>
              <a:gd name="T2" fmla="*/ 3 w 33"/>
              <a:gd name="T3" fmla="*/ 0 h 220"/>
              <a:gd name="T4" fmla="*/ 0 w 33"/>
              <a:gd name="T5" fmla="*/ 0 h 220"/>
              <a:gd name="T6" fmla="*/ 0 w 33"/>
              <a:gd name="T7" fmla="*/ 220 h 220"/>
              <a:gd name="T8" fmla="*/ 3 w 33"/>
              <a:gd name="T9" fmla="*/ 220 h 220"/>
              <a:gd name="T10" fmla="*/ 33 w 33"/>
              <a:gd name="T11" fmla="*/ 112 h 220"/>
              <a:gd name="T12" fmla="*/ 32 w 33"/>
              <a:gd name="T13" fmla="*/ 112 h 220"/>
              <a:gd name="T14" fmla="*/ 32 w 33"/>
              <a:gd name="T15" fmla="*/ 111 h 220"/>
              <a:gd name="T16" fmla="*/ 32 w 33"/>
              <a:gd name="T17" fmla="*/ 108 h 220"/>
              <a:gd name="T18" fmla="*/ 33 w 33"/>
              <a:gd name="T19" fmla="*/ 108 h 2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3" h="220">
                <a:moveTo>
                  <a:pt x="33" y="108"/>
                </a:moveTo>
                <a:cubicBezTo>
                  <a:pt x="32" y="28"/>
                  <a:pt x="33" y="0"/>
                  <a:pt x="3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220"/>
                  <a:pt x="0" y="220"/>
                  <a:pt x="0" y="220"/>
                </a:cubicBezTo>
                <a:cubicBezTo>
                  <a:pt x="3" y="220"/>
                  <a:pt x="3" y="220"/>
                  <a:pt x="3" y="220"/>
                </a:cubicBezTo>
                <a:cubicBezTo>
                  <a:pt x="33" y="220"/>
                  <a:pt x="32" y="192"/>
                  <a:pt x="33" y="112"/>
                </a:cubicBezTo>
                <a:cubicBezTo>
                  <a:pt x="32" y="112"/>
                  <a:pt x="32" y="112"/>
                  <a:pt x="32" y="112"/>
                </a:cubicBezTo>
                <a:cubicBezTo>
                  <a:pt x="32" y="108"/>
                  <a:pt x="32" y="111"/>
                  <a:pt x="32" y="111"/>
                </a:cubicBezTo>
                <a:cubicBezTo>
                  <a:pt x="32" y="111"/>
                  <a:pt x="32" y="108"/>
                  <a:pt x="32" y="108"/>
                </a:cubicBezTo>
                <a:lnTo>
                  <a:pt x="33" y="108"/>
                </a:lnTo>
                <a:close/>
              </a:path>
            </a:pathLst>
          </a:custGeom>
          <a:solidFill>
            <a:srgbClr val="CFD3D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" name="Freeform 10"/>
          <p:cNvSpPr>
            <a:spLocks/>
          </p:cNvSpPr>
          <p:nvPr userDrawn="1"/>
        </p:nvSpPr>
        <p:spPr bwMode="auto">
          <a:xfrm>
            <a:off x="9582855" y="2582434"/>
            <a:ext cx="237086" cy="277657"/>
          </a:xfrm>
          <a:custGeom>
            <a:avLst/>
            <a:gdLst>
              <a:gd name="T0" fmla="*/ 47 w 93"/>
              <a:gd name="T1" fmla="*/ 0 h 109"/>
              <a:gd name="T2" fmla="*/ 24 w 93"/>
              <a:gd name="T3" fmla="*/ 14 h 109"/>
              <a:gd name="T4" fmla="*/ 8 w 93"/>
              <a:gd name="T5" fmla="*/ 43 h 109"/>
              <a:gd name="T6" fmla="*/ 0 w 93"/>
              <a:gd name="T7" fmla="*/ 71 h 109"/>
              <a:gd name="T8" fmla="*/ 0 w 93"/>
              <a:gd name="T9" fmla="*/ 109 h 109"/>
              <a:gd name="T10" fmla="*/ 0 w 93"/>
              <a:gd name="T11" fmla="*/ 109 h 109"/>
              <a:gd name="T12" fmla="*/ 0 w 93"/>
              <a:gd name="T13" fmla="*/ 108 h 109"/>
              <a:gd name="T14" fmla="*/ 93 w 93"/>
              <a:gd name="T15" fmla="*/ 108 h 109"/>
              <a:gd name="T16" fmla="*/ 63 w 93"/>
              <a:gd name="T17" fmla="*/ 0 h 109"/>
              <a:gd name="T18" fmla="*/ 47 w 93"/>
              <a:gd name="T19" fmla="*/ 0 h 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3" h="109">
                <a:moveTo>
                  <a:pt x="47" y="0"/>
                </a:moveTo>
                <a:cubicBezTo>
                  <a:pt x="37" y="0"/>
                  <a:pt x="28" y="5"/>
                  <a:pt x="24" y="14"/>
                </a:cubicBezTo>
                <a:cubicBezTo>
                  <a:pt x="8" y="43"/>
                  <a:pt x="8" y="43"/>
                  <a:pt x="8" y="43"/>
                </a:cubicBezTo>
                <a:cubicBezTo>
                  <a:pt x="4" y="52"/>
                  <a:pt x="0" y="61"/>
                  <a:pt x="0" y="71"/>
                </a:cubicBezTo>
                <a:cubicBezTo>
                  <a:pt x="0" y="109"/>
                  <a:pt x="0" y="109"/>
                  <a:pt x="0" y="109"/>
                </a:cubicBezTo>
                <a:cubicBezTo>
                  <a:pt x="0" y="109"/>
                  <a:pt x="0" y="109"/>
                  <a:pt x="0" y="109"/>
                </a:cubicBezTo>
                <a:cubicBezTo>
                  <a:pt x="0" y="108"/>
                  <a:pt x="0" y="108"/>
                  <a:pt x="0" y="108"/>
                </a:cubicBezTo>
                <a:cubicBezTo>
                  <a:pt x="93" y="108"/>
                  <a:pt x="93" y="108"/>
                  <a:pt x="93" y="108"/>
                </a:cubicBezTo>
                <a:cubicBezTo>
                  <a:pt x="92" y="28"/>
                  <a:pt x="93" y="0"/>
                  <a:pt x="63" y="0"/>
                </a:cubicBezTo>
                <a:lnTo>
                  <a:pt x="47" y="0"/>
                </a:lnTo>
                <a:close/>
              </a:path>
            </a:pathLst>
          </a:custGeom>
          <a:solidFill>
            <a:srgbClr val="F0F1F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2" name="Freeform 11"/>
          <p:cNvSpPr>
            <a:spLocks/>
          </p:cNvSpPr>
          <p:nvPr userDrawn="1"/>
        </p:nvSpPr>
        <p:spPr bwMode="auto">
          <a:xfrm>
            <a:off x="9643711" y="3551063"/>
            <a:ext cx="72267" cy="851987"/>
          </a:xfrm>
          <a:custGeom>
            <a:avLst/>
            <a:gdLst>
              <a:gd name="T0" fmla="*/ 24 w 28"/>
              <a:gd name="T1" fmla="*/ 4 h 335"/>
              <a:gd name="T2" fmla="*/ 12 w 28"/>
              <a:gd name="T3" fmla="*/ 8 h 335"/>
              <a:gd name="T4" fmla="*/ 5 w 28"/>
              <a:gd name="T5" fmla="*/ 31 h 335"/>
              <a:gd name="T6" fmla="*/ 0 w 28"/>
              <a:gd name="T7" fmla="*/ 60 h 335"/>
              <a:gd name="T8" fmla="*/ 0 w 28"/>
              <a:gd name="T9" fmla="*/ 275 h 335"/>
              <a:gd name="T10" fmla="*/ 5 w 28"/>
              <a:gd name="T11" fmla="*/ 304 h 335"/>
              <a:gd name="T12" fmla="*/ 12 w 28"/>
              <a:gd name="T13" fmla="*/ 327 h 335"/>
              <a:gd name="T14" fmla="*/ 24 w 28"/>
              <a:gd name="T15" fmla="*/ 331 h 335"/>
              <a:gd name="T16" fmla="*/ 28 w 28"/>
              <a:gd name="T17" fmla="*/ 320 h 335"/>
              <a:gd name="T18" fmla="*/ 28 w 28"/>
              <a:gd name="T19" fmla="*/ 15 h 335"/>
              <a:gd name="T20" fmla="*/ 24 w 28"/>
              <a:gd name="T21" fmla="*/ 4 h 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8" h="335">
                <a:moveTo>
                  <a:pt x="24" y="4"/>
                </a:moveTo>
                <a:cubicBezTo>
                  <a:pt x="19" y="0"/>
                  <a:pt x="13" y="2"/>
                  <a:pt x="12" y="8"/>
                </a:cubicBezTo>
                <a:cubicBezTo>
                  <a:pt x="5" y="31"/>
                  <a:pt x="5" y="31"/>
                  <a:pt x="5" y="31"/>
                </a:cubicBezTo>
                <a:cubicBezTo>
                  <a:pt x="2" y="41"/>
                  <a:pt x="0" y="50"/>
                  <a:pt x="0" y="60"/>
                </a:cubicBezTo>
                <a:cubicBezTo>
                  <a:pt x="0" y="275"/>
                  <a:pt x="0" y="275"/>
                  <a:pt x="0" y="275"/>
                </a:cubicBezTo>
                <a:cubicBezTo>
                  <a:pt x="0" y="285"/>
                  <a:pt x="2" y="294"/>
                  <a:pt x="5" y="304"/>
                </a:cubicBezTo>
                <a:cubicBezTo>
                  <a:pt x="12" y="327"/>
                  <a:pt x="12" y="327"/>
                  <a:pt x="12" y="327"/>
                </a:cubicBezTo>
                <a:cubicBezTo>
                  <a:pt x="13" y="333"/>
                  <a:pt x="19" y="335"/>
                  <a:pt x="24" y="331"/>
                </a:cubicBezTo>
                <a:cubicBezTo>
                  <a:pt x="27" y="329"/>
                  <a:pt x="28" y="325"/>
                  <a:pt x="28" y="320"/>
                </a:cubicBezTo>
                <a:cubicBezTo>
                  <a:pt x="28" y="15"/>
                  <a:pt x="28" y="15"/>
                  <a:pt x="28" y="15"/>
                </a:cubicBezTo>
                <a:cubicBezTo>
                  <a:pt x="28" y="10"/>
                  <a:pt x="27" y="6"/>
                  <a:pt x="24" y="4"/>
                </a:cubicBezTo>
                <a:close/>
              </a:path>
            </a:pathLst>
          </a:custGeom>
          <a:solidFill>
            <a:srgbClr val="E2E4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3" name="Freeform 12"/>
          <p:cNvSpPr>
            <a:spLocks/>
          </p:cNvSpPr>
          <p:nvPr userDrawn="1"/>
        </p:nvSpPr>
        <p:spPr bwMode="auto">
          <a:xfrm>
            <a:off x="9736264" y="2582434"/>
            <a:ext cx="83677" cy="275121"/>
          </a:xfrm>
          <a:custGeom>
            <a:avLst/>
            <a:gdLst>
              <a:gd name="T0" fmla="*/ 33 w 33"/>
              <a:gd name="T1" fmla="*/ 108 h 108"/>
              <a:gd name="T2" fmla="*/ 3 w 33"/>
              <a:gd name="T3" fmla="*/ 0 h 108"/>
              <a:gd name="T4" fmla="*/ 0 w 33"/>
              <a:gd name="T5" fmla="*/ 0 h 108"/>
              <a:gd name="T6" fmla="*/ 0 w 33"/>
              <a:gd name="T7" fmla="*/ 108 h 108"/>
              <a:gd name="T8" fmla="*/ 33 w 33"/>
              <a:gd name="T9" fmla="*/ 108 h 1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3" h="108">
                <a:moveTo>
                  <a:pt x="33" y="108"/>
                </a:moveTo>
                <a:cubicBezTo>
                  <a:pt x="32" y="28"/>
                  <a:pt x="33" y="0"/>
                  <a:pt x="3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08"/>
                  <a:pt x="0" y="108"/>
                  <a:pt x="0" y="108"/>
                </a:cubicBezTo>
                <a:lnTo>
                  <a:pt x="33" y="108"/>
                </a:lnTo>
                <a:close/>
              </a:path>
            </a:pathLst>
          </a:custGeom>
          <a:solidFill>
            <a:srgbClr val="E2E4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4" name="Freeform 13"/>
          <p:cNvSpPr>
            <a:spLocks/>
          </p:cNvSpPr>
          <p:nvPr userDrawn="1"/>
        </p:nvSpPr>
        <p:spPr bwMode="auto">
          <a:xfrm>
            <a:off x="9643711" y="3551063"/>
            <a:ext cx="72267" cy="424726"/>
          </a:xfrm>
          <a:custGeom>
            <a:avLst/>
            <a:gdLst>
              <a:gd name="T0" fmla="*/ 24 w 28"/>
              <a:gd name="T1" fmla="*/ 4 h 167"/>
              <a:gd name="T2" fmla="*/ 12 w 28"/>
              <a:gd name="T3" fmla="*/ 8 h 167"/>
              <a:gd name="T4" fmla="*/ 5 w 28"/>
              <a:gd name="T5" fmla="*/ 31 h 167"/>
              <a:gd name="T6" fmla="*/ 0 w 28"/>
              <a:gd name="T7" fmla="*/ 60 h 167"/>
              <a:gd name="T8" fmla="*/ 0 w 28"/>
              <a:gd name="T9" fmla="*/ 167 h 167"/>
              <a:gd name="T10" fmla="*/ 28 w 28"/>
              <a:gd name="T11" fmla="*/ 167 h 167"/>
              <a:gd name="T12" fmla="*/ 28 w 28"/>
              <a:gd name="T13" fmla="*/ 15 h 167"/>
              <a:gd name="T14" fmla="*/ 24 w 28"/>
              <a:gd name="T15" fmla="*/ 4 h 1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8" h="167">
                <a:moveTo>
                  <a:pt x="24" y="4"/>
                </a:moveTo>
                <a:cubicBezTo>
                  <a:pt x="19" y="0"/>
                  <a:pt x="13" y="2"/>
                  <a:pt x="12" y="8"/>
                </a:cubicBezTo>
                <a:cubicBezTo>
                  <a:pt x="5" y="31"/>
                  <a:pt x="5" y="31"/>
                  <a:pt x="5" y="31"/>
                </a:cubicBezTo>
                <a:cubicBezTo>
                  <a:pt x="2" y="41"/>
                  <a:pt x="0" y="50"/>
                  <a:pt x="0" y="60"/>
                </a:cubicBezTo>
                <a:cubicBezTo>
                  <a:pt x="0" y="167"/>
                  <a:pt x="0" y="167"/>
                  <a:pt x="0" y="167"/>
                </a:cubicBezTo>
                <a:cubicBezTo>
                  <a:pt x="28" y="167"/>
                  <a:pt x="28" y="167"/>
                  <a:pt x="28" y="167"/>
                </a:cubicBezTo>
                <a:cubicBezTo>
                  <a:pt x="28" y="15"/>
                  <a:pt x="28" y="15"/>
                  <a:pt x="28" y="15"/>
                </a:cubicBezTo>
                <a:cubicBezTo>
                  <a:pt x="28" y="10"/>
                  <a:pt x="27" y="6"/>
                  <a:pt x="24" y="4"/>
                </a:cubicBezTo>
                <a:close/>
              </a:path>
            </a:pathLst>
          </a:custGeom>
          <a:solidFill>
            <a:srgbClr val="F0F1F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5" name="Freeform 14"/>
          <p:cNvSpPr>
            <a:spLocks/>
          </p:cNvSpPr>
          <p:nvPr userDrawn="1"/>
        </p:nvSpPr>
        <p:spPr bwMode="auto">
          <a:xfrm>
            <a:off x="6981250" y="1944712"/>
            <a:ext cx="2576248" cy="3042812"/>
          </a:xfrm>
          <a:custGeom>
            <a:avLst/>
            <a:gdLst>
              <a:gd name="T0" fmla="*/ 856 w 1011"/>
              <a:gd name="T1" fmla="*/ 1197 h 1197"/>
              <a:gd name="T2" fmla="*/ 156 w 1011"/>
              <a:gd name="T3" fmla="*/ 1197 h 1197"/>
              <a:gd name="T4" fmla="*/ 0 w 1011"/>
              <a:gd name="T5" fmla="*/ 1042 h 1197"/>
              <a:gd name="T6" fmla="*/ 0 w 1011"/>
              <a:gd name="T7" fmla="*/ 155 h 1197"/>
              <a:gd name="T8" fmla="*/ 156 w 1011"/>
              <a:gd name="T9" fmla="*/ 0 h 1197"/>
              <a:gd name="T10" fmla="*/ 856 w 1011"/>
              <a:gd name="T11" fmla="*/ 0 h 1197"/>
              <a:gd name="T12" fmla="*/ 1011 w 1011"/>
              <a:gd name="T13" fmla="*/ 155 h 1197"/>
              <a:gd name="T14" fmla="*/ 1011 w 1011"/>
              <a:gd name="T15" fmla="*/ 1042 h 1197"/>
              <a:gd name="T16" fmla="*/ 856 w 1011"/>
              <a:gd name="T17" fmla="*/ 1197 h 11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011" h="1197">
                <a:moveTo>
                  <a:pt x="856" y="1197"/>
                </a:moveTo>
                <a:cubicBezTo>
                  <a:pt x="156" y="1197"/>
                  <a:pt x="156" y="1197"/>
                  <a:pt x="156" y="1197"/>
                </a:cubicBezTo>
                <a:cubicBezTo>
                  <a:pt x="70" y="1197"/>
                  <a:pt x="0" y="1128"/>
                  <a:pt x="0" y="1042"/>
                </a:cubicBezTo>
                <a:cubicBezTo>
                  <a:pt x="0" y="155"/>
                  <a:pt x="0" y="155"/>
                  <a:pt x="0" y="155"/>
                </a:cubicBezTo>
                <a:cubicBezTo>
                  <a:pt x="0" y="70"/>
                  <a:pt x="70" y="0"/>
                  <a:pt x="156" y="0"/>
                </a:cubicBezTo>
                <a:cubicBezTo>
                  <a:pt x="856" y="0"/>
                  <a:pt x="856" y="0"/>
                  <a:pt x="856" y="0"/>
                </a:cubicBezTo>
                <a:cubicBezTo>
                  <a:pt x="942" y="0"/>
                  <a:pt x="1011" y="70"/>
                  <a:pt x="1011" y="155"/>
                </a:cubicBezTo>
                <a:cubicBezTo>
                  <a:pt x="1011" y="1042"/>
                  <a:pt x="1011" y="1042"/>
                  <a:pt x="1011" y="1042"/>
                </a:cubicBezTo>
                <a:cubicBezTo>
                  <a:pt x="1011" y="1128"/>
                  <a:pt x="942" y="1197"/>
                  <a:pt x="856" y="119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5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6981250" y="1944712"/>
            <a:ext cx="2576248" cy="3042812"/>
          </a:xfrm>
          <a:prstGeom prst="roundRect">
            <a:avLst>
              <a:gd name="adj" fmla="val 15188"/>
            </a:avLst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83FAE6EA-4106-40FC-A22B-305E5CB04CD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03247B-B3F7-41BB-A95F-B6B56C48E17E}" type="datetime1">
              <a:rPr lang="fr-FR" altLang="zh-TW" smtClean="0"/>
              <a:t>17/05/2019</a:t>
            </a:fld>
            <a:endParaRPr lang="fr-FR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A9012464-84E7-47E9-BE50-AEFE3F5081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129AB68E-51CE-43DB-B931-258D45D43C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45632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Left - Text Right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4CB354E0-8501-4F11-9BB2-C0E1B49875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36140C-C5FE-4C35-B4E1-C65C06066FA9}" type="datetime1">
              <a:rPr lang="fr-FR" altLang="zh-TW" smtClean="0"/>
              <a:t>17/05/2019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5ED462-1B6D-4A6C-8C25-B8F837A2D1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5FC2D6-F569-4D56-9044-6DC01AE89A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78209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7BFBD1-3D9B-4272-AD61-7503861467DB}" type="datetime1">
              <a:rPr lang="fr-FR" altLang="zh-TW" smtClean="0"/>
              <a:t>17/05/2019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32322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9" r:id="rId4"/>
    <p:sldLayoutId id="2147483660" r:id="rId5"/>
    <p:sldLayoutId id="2147483661" r:id="rId6"/>
    <p:sldLayoutId id="2147483662" r:id="rId7"/>
    <p:sldLayoutId id="2147483666" r:id="rId8"/>
    <p:sldLayoutId id="2147483651" r:id="rId9"/>
    <p:sldLayoutId id="2147483653" r:id="rId10"/>
    <p:sldLayoutId id="2147483663" r:id="rId11"/>
    <p:sldLayoutId id="2147483664" r:id="rId12"/>
    <p:sldLayoutId id="2147483667" r:id="rId13"/>
    <p:sldLayoutId id="2147483652" r:id="rId14"/>
    <p:sldLayoutId id="2147483668" r:id="rId15"/>
    <p:sldLayoutId id="2147483657" r:id="rId16"/>
    <p:sldLayoutId id="2147483655" r:id="rId17"/>
    <p:sldLayoutId id="2147483656" r:id="rId18"/>
    <p:sldLayoutId id="2147483665" r:id="rId1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8.bin"/><Relationship Id="rId3" Type="http://schemas.openxmlformats.org/officeDocument/2006/relationships/image" Target="../media/image58.emf"/><Relationship Id="rId7" Type="http://schemas.openxmlformats.org/officeDocument/2006/relationships/image" Target="../media/image55.wmf"/><Relationship Id="rId12" Type="http://schemas.openxmlformats.org/officeDocument/2006/relationships/image" Target="../media/image59.png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17.bin"/><Relationship Id="rId11" Type="http://schemas.openxmlformats.org/officeDocument/2006/relationships/image" Target="../media/image57.wmf"/><Relationship Id="rId5" Type="http://schemas.openxmlformats.org/officeDocument/2006/relationships/image" Target="../media/image54.wmf"/><Relationship Id="rId10" Type="http://schemas.openxmlformats.org/officeDocument/2006/relationships/oleObject" Target="../embeddings/oleObject19.bin"/><Relationship Id="rId4" Type="http://schemas.openxmlformats.org/officeDocument/2006/relationships/oleObject" Target="../embeddings/oleObject16.bin"/><Relationship Id="rId9" Type="http://schemas.openxmlformats.org/officeDocument/2006/relationships/image" Target="../media/image56.w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image" Target="../media/image60.emf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62.emf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emf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image" Target="../media/image10.png"/><Relationship Id="rId7" Type="http://schemas.openxmlformats.org/officeDocument/2006/relationships/image" Target="../media/image7.wmf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11" Type="http://schemas.openxmlformats.org/officeDocument/2006/relationships/image" Target="../media/image9.wmf"/><Relationship Id="rId5" Type="http://schemas.openxmlformats.org/officeDocument/2006/relationships/image" Target="../media/image6.wmf"/><Relationship Id="rId10" Type="http://schemas.openxmlformats.org/officeDocument/2006/relationships/oleObject" Target="../embeddings/oleObject4.bin"/><Relationship Id="rId4" Type="http://schemas.openxmlformats.org/officeDocument/2006/relationships/oleObject" Target="../embeddings/oleObject1.bin"/><Relationship Id="rId9" Type="http://schemas.openxmlformats.org/officeDocument/2006/relationships/image" Target="../media/image8.w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2.bin"/><Relationship Id="rId3" Type="http://schemas.openxmlformats.org/officeDocument/2006/relationships/image" Target="../media/image69.emf"/><Relationship Id="rId7" Type="http://schemas.openxmlformats.org/officeDocument/2006/relationships/image" Target="../media/image67.wmf"/><Relationship Id="rId12" Type="http://schemas.openxmlformats.org/officeDocument/2006/relationships/image" Target="../media/image70.png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21.bin"/><Relationship Id="rId11" Type="http://schemas.openxmlformats.org/officeDocument/2006/relationships/image" Target="../media/image57.wmf"/><Relationship Id="rId5" Type="http://schemas.openxmlformats.org/officeDocument/2006/relationships/image" Target="../media/image66.wmf"/><Relationship Id="rId10" Type="http://schemas.openxmlformats.org/officeDocument/2006/relationships/oleObject" Target="../embeddings/oleObject23.bin"/><Relationship Id="rId4" Type="http://schemas.openxmlformats.org/officeDocument/2006/relationships/oleObject" Target="../embeddings/oleObject20.bin"/><Relationship Id="rId9" Type="http://schemas.openxmlformats.org/officeDocument/2006/relationships/image" Target="../media/image68.w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emf"/><Relationship Id="rId2" Type="http://schemas.openxmlformats.org/officeDocument/2006/relationships/image" Target="../media/image71.emf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73.emf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emf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wmf"/><Relationship Id="rId13" Type="http://schemas.openxmlformats.org/officeDocument/2006/relationships/oleObject" Target="../embeddings/oleObject9.bin"/><Relationship Id="rId3" Type="http://schemas.openxmlformats.org/officeDocument/2006/relationships/notesSlide" Target="../notesSlides/notesSlide2.xml"/><Relationship Id="rId7" Type="http://schemas.openxmlformats.org/officeDocument/2006/relationships/oleObject" Target="../embeddings/oleObject6.bin"/><Relationship Id="rId12" Type="http://schemas.openxmlformats.org/officeDocument/2006/relationships/image" Target="../media/image14.e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1.wmf"/><Relationship Id="rId11" Type="http://schemas.openxmlformats.org/officeDocument/2006/relationships/oleObject" Target="../embeddings/oleObject8.bin"/><Relationship Id="rId5" Type="http://schemas.openxmlformats.org/officeDocument/2006/relationships/oleObject" Target="../embeddings/oleObject5.bin"/><Relationship Id="rId10" Type="http://schemas.openxmlformats.org/officeDocument/2006/relationships/image" Target="../media/image13.wmf"/><Relationship Id="rId4" Type="http://schemas.openxmlformats.org/officeDocument/2006/relationships/image" Target="../media/image15.png"/><Relationship Id="rId9" Type="http://schemas.openxmlformats.org/officeDocument/2006/relationships/oleObject" Target="../embeddings/oleObject7.bin"/><Relationship Id="rId14" Type="http://schemas.openxmlformats.org/officeDocument/2006/relationships/image" Target="../media/image1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7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1.bin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17.wmf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10.bin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18.w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14.xm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8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7" Type="http://schemas.openxmlformats.org/officeDocument/2006/relationships/image" Target="../media/image9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NUL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92.emf"/><Relationship Id="rId4" Type="http://schemas.openxmlformats.org/officeDocument/2006/relationships/image" Target="../media/image91.em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96.emf"/><Relationship Id="rId5" Type="http://schemas.openxmlformats.org/officeDocument/2006/relationships/image" Target="../media/image95.png"/><Relationship Id="rId4" Type="http://schemas.openxmlformats.org/officeDocument/2006/relationships/image" Target="../media/image94.em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emf"/><Relationship Id="rId7" Type="http://schemas.openxmlformats.org/officeDocument/2006/relationships/image" Target="../media/image100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Relationship Id="rId6" Type="http://schemas.openxmlformats.org/officeDocument/2006/relationships/image" Target="NULL"/><Relationship Id="rId5" Type="http://schemas.openxmlformats.org/officeDocument/2006/relationships/image" Target="../media/image99.emf"/><Relationship Id="rId4" Type="http://schemas.openxmlformats.org/officeDocument/2006/relationships/image" Target="NUL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emf"/><Relationship Id="rId2" Type="http://schemas.openxmlformats.org/officeDocument/2006/relationships/image" Target="../media/image101.emf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05.png"/><Relationship Id="rId5" Type="http://schemas.openxmlformats.org/officeDocument/2006/relationships/image" Target="../media/image104.emf"/><Relationship Id="rId4" Type="http://schemas.openxmlformats.org/officeDocument/2006/relationships/image" Target="../media/image103.em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8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0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10.png"/><Relationship Id="rId4" Type="http://schemas.openxmlformats.org/officeDocument/2006/relationships/image" Target="NUL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1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17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7.png"/><Relationship Id="rId7" Type="http://schemas.openxmlformats.org/officeDocument/2006/relationships/image" Target="../media/image25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13.bin"/><Relationship Id="rId5" Type="http://schemas.openxmlformats.org/officeDocument/2006/relationships/image" Target="../media/image24.wmf"/><Relationship Id="rId10" Type="http://schemas.openxmlformats.org/officeDocument/2006/relationships/image" Target="../media/image26.wmf"/><Relationship Id="rId4" Type="http://schemas.openxmlformats.org/officeDocument/2006/relationships/oleObject" Target="../embeddings/oleObject12.bin"/><Relationship Id="rId9" Type="http://schemas.openxmlformats.org/officeDocument/2006/relationships/oleObject" Target="../embeddings/oleObject14.bin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124.emf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27.emf"/><Relationship Id="rId5" Type="http://schemas.openxmlformats.org/officeDocument/2006/relationships/image" Target="../media/image126.emf"/><Relationship Id="rId4" Type="http://schemas.openxmlformats.org/officeDocument/2006/relationships/image" Target="../media/image125.emf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emf"/><Relationship Id="rId2" Type="http://schemas.openxmlformats.org/officeDocument/2006/relationships/image" Target="NUL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30.emf"/><Relationship Id="rId4" Type="http://schemas.openxmlformats.org/officeDocument/2006/relationships/image" Target="../media/image129.jpe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1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132.emf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34.emf"/><Relationship Id="rId5" Type="http://schemas.openxmlformats.org/officeDocument/2006/relationships/image" Target="../media/image133.emf"/><Relationship Id="rId4" Type="http://schemas.openxmlformats.org/officeDocument/2006/relationships/image" Target="../media/image129.jpe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7" Type="http://schemas.openxmlformats.org/officeDocument/2006/relationships/image" Target="../media/image139.emf"/><Relationship Id="rId2" Type="http://schemas.openxmlformats.org/officeDocument/2006/relationships/image" Target="NUL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38.emf"/><Relationship Id="rId5" Type="http://schemas.openxmlformats.org/officeDocument/2006/relationships/image" Target="../media/image137.emf"/><Relationship Id="rId4" Type="http://schemas.openxmlformats.org/officeDocument/2006/relationships/image" Target="../media/image136.emf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emf"/><Relationship Id="rId7" Type="http://schemas.openxmlformats.org/officeDocument/2006/relationships/image" Target="../media/image71.emf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4.emf"/><Relationship Id="rId5" Type="http://schemas.openxmlformats.org/officeDocument/2006/relationships/image" Target="../media/image143.emf"/><Relationship Id="rId4" Type="http://schemas.openxmlformats.org/officeDocument/2006/relationships/image" Target="../media/image142.emf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emf"/><Relationship Id="rId2" Type="http://schemas.openxmlformats.org/officeDocument/2006/relationships/image" Target="../media/image144.emf"/><Relationship Id="rId1" Type="http://schemas.openxmlformats.org/officeDocument/2006/relationships/slideLayout" Target="../slideLayouts/slideLayout14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46.emf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29.wmf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15.bin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2489200" y="3737233"/>
            <a:ext cx="7213600" cy="69544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fr-FR" sz="3600" spc="600" dirty="0">
                <a:latin typeface="Segoe UI" panose="020B0502040204020203" pitchFamily="34" charset="0"/>
                <a:cs typeface="Segoe UI" panose="020B0502040204020203" pitchFamily="34" charset="0"/>
              </a:rPr>
              <a:t>MULTI-</a:t>
            </a:r>
            <a:r>
              <a:rPr lang="en-US" altLang="zh-TW" sz="3600" spc="600" dirty="0">
                <a:latin typeface="Segoe UI" panose="020B0502040204020203" pitchFamily="34" charset="0"/>
                <a:cs typeface="Segoe UI" panose="020B0502040204020203" pitchFamily="34" charset="0"/>
              </a:rPr>
              <a:t>CUT-OFF</a:t>
            </a:r>
            <a:r>
              <a:rPr lang="fr-FR" sz="3600" spc="600" dirty="0">
                <a:latin typeface="Segoe UI" panose="020B0502040204020203" pitchFamily="34" charset="0"/>
                <a:cs typeface="Segoe UI" panose="020B0502040204020203" pitchFamily="34" charset="0"/>
              </a:rPr>
              <a:t> REBAR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489200" y="4298669"/>
            <a:ext cx="7213600" cy="136024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3600" dirty="0">
                <a:cs typeface="Segoe UI" panose="020B0502040204020203" pitchFamily="34" charset="0"/>
              </a:rPr>
              <a:t>Advisor : Prof. </a:t>
            </a:r>
            <a:r>
              <a:rPr lang="en-US" sz="3600" dirty="0" err="1">
                <a:cs typeface="Segoe UI" panose="020B0502040204020203" pitchFamily="34" charset="0"/>
              </a:rPr>
              <a:t>K.C.Chang</a:t>
            </a:r>
            <a:endParaRPr lang="en-US" sz="3600" dirty="0">
              <a:cs typeface="Segoe UI" panose="020B0502040204020203" pitchFamily="34" charset="0"/>
            </a:endParaRPr>
          </a:p>
          <a:p>
            <a:pPr algn="ctr">
              <a:lnSpc>
                <a:spcPct val="120000"/>
              </a:lnSpc>
            </a:pPr>
            <a:r>
              <a:rPr lang="en-US" sz="3600" dirty="0">
                <a:cs typeface="Segoe UI" panose="020B0502040204020203" pitchFamily="34" charset="0"/>
              </a:rPr>
              <a:t>Presenters : You-Ran </a:t>
            </a:r>
            <a:r>
              <a:rPr lang="en-US" sz="3600" dirty="0" err="1">
                <a:cs typeface="Segoe UI" panose="020B0502040204020203" pitchFamily="34" charset="0"/>
              </a:rPr>
              <a:t>Nai</a:t>
            </a:r>
            <a:endParaRPr lang="en-US" sz="3600" dirty="0">
              <a:cs typeface="Segoe UI" panose="020B0502040204020203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4953002" y="1005004"/>
            <a:ext cx="2285998" cy="2285996"/>
            <a:chOff x="4761188" y="954891"/>
            <a:chExt cx="2669626" cy="2669624"/>
          </a:xfrm>
        </p:grpSpPr>
        <p:sp>
          <p:nvSpPr>
            <p:cNvPr id="3" name="Oval 2"/>
            <p:cNvSpPr/>
            <p:nvPr/>
          </p:nvSpPr>
          <p:spPr>
            <a:xfrm>
              <a:off x="4761188" y="954891"/>
              <a:ext cx="2669626" cy="2669624"/>
            </a:xfrm>
            <a:prstGeom prst="ellipse">
              <a:avLst/>
            </a:prstGeom>
            <a:solidFill>
              <a:schemeClr val="accent1">
                <a:alpha val="13000"/>
              </a:schemeClr>
            </a:solidFill>
            <a:ln w="76200">
              <a:noFill/>
            </a:ln>
            <a:effectLst>
              <a:outerShdw blurRad="889000" sx="109000" sy="109000" algn="ctr" rotWithShape="0">
                <a:schemeClr val="accent1">
                  <a:alpha val="1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Oval 7"/>
            <p:cNvSpPr/>
            <p:nvPr/>
          </p:nvSpPr>
          <p:spPr>
            <a:xfrm>
              <a:off x="5328746" y="1522450"/>
              <a:ext cx="1534508" cy="1534506"/>
            </a:xfrm>
            <a:prstGeom prst="ellipse">
              <a:avLst/>
            </a:prstGeom>
            <a:solidFill>
              <a:schemeClr val="accent1">
                <a:alpha val="48000"/>
              </a:schemeClr>
            </a:solidFill>
            <a:ln w="76200">
              <a:noFill/>
            </a:ln>
            <a:effectLst>
              <a:outerShdw blurRad="889000" sx="109000" sy="109000" algn="ctr" rotWithShape="0">
                <a:schemeClr val="accent1">
                  <a:alpha val="1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" name="Oval 8"/>
            <p:cNvSpPr/>
            <p:nvPr/>
          </p:nvSpPr>
          <p:spPr>
            <a:xfrm>
              <a:off x="5738650" y="1932353"/>
              <a:ext cx="714700" cy="714700"/>
            </a:xfrm>
            <a:prstGeom prst="ellipse">
              <a:avLst/>
            </a:prstGeom>
            <a:solidFill>
              <a:schemeClr val="accent1">
                <a:alpha val="48000"/>
              </a:schemeClr>
            </a:solidFill>
            <a:ln w="76200">
              <a:noFill/>
            </a:ln>
            <a:effectLst>
              <a:outerShdw blurRad="889000" sx="109000" sy="109000" algn="ctr" rotWithShape="0">
                <a:schemeClr val="accent1">
                  <a:alpha val="1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B6BD8A79-6813-42E3-A0C1-B25AC3301F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64381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3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8697912" cy="701731"/>
          </a:xfrm>
        </p:spPr>
        <p:txBody>
          <a:bodyPr/>
          <a:lstStyle/>
          <a:p>
            <a:r>
              <a:rPr lang="en-US" altLang="zh-TW" dirty="0"/>
              <a:t>Case Study</a:t>
            </a:r>
            <a:endParaRPr lang="zh-TW" alt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10</a:t>
            </a:fld>
            <a:endParaRPr lang="fr-FR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688763"/>
            <a:ext cx="6095238" cy="4552381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1871334" y="4334304"/>
            <a:ext cx="2352567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Development Length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1959665" y="2566904"/>
            <a:ext cx="1189878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Tradition</a:t>
            </a:r>
            <a:endParaRPr lang="zh-TW" altLang="en-US" sz="24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1959665" y="1595231"/>
            <a:ext cx="3199903" cy="494431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Multi-Cut-Off 82%</a:t>
            </a:r>
            <a:endParaRPr lang="zh-TW" altLang="en-US" sz="24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1837671" y="6097857"/>
            <a:ext cx="2419893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Multi-Cut-Off</a:t>
            </a:r>
            <a:r>
              <a:rPr lang="zh-TW" altLang="en-US" sz="2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2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91%</a:t>
            </a:r>
            <a:endParaRPr lang="zh-TW" altLang="en-US" sz="24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86DDA74E-595C-4D8E-9A81-8895915F55D8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5235" y="1687235"/>
            <a:ext cx="6095238" cy="4552381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317EB3DC-B109-4095-939E-09BFE702F091}"/>
              </a:ext>
            </a:extLst>
          </p:cNvPr>
          <p:cNvSpPr txBox="1"/>
          <p:nvPr/>
        </p:nvSpPr>
        <p:spPr>
          <a:xfrm>
            <a:off x="7827510" y="2723472"/>
            <a:ext cx="1189878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Tradition</a:t>
            </a:r>
            <a:endParaRPr lang="zh-TW" altLang="en-US" sz="24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BC53D293-AF90-480E-A47B-C9C03323F7DE}"/>
              </a:ext>
            </a:extLst>
          </p:cNvPr>
          <p:cNvSpPr txBox="1"/>
          <p:nvPr/>
        </p:nvSpPr>
        <p:spPr>
          <a:xfrm>
            <a:off x="8422449" y="1685707"/>
            <a:ext cx="1825180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Multi-Cut-Off</a:t>
            </a:r>
            <a:endParaRPr lang="zh-TW" altLang="en-US" sz="24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48BFC491-2307-46F5-AA38-028B4E817D49}"/>
              </a:ext>
            </a:extLst>
          </p:cNvPr>
          <p:cNvSpPr txBox="1"/>
          <p:nvPr/>
        </p:nvSpPr>
        <p:spPr>
          <a:xfrm>
            <a:off x="8422449" y="5994038"/>
            <a:ext cx="1825180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Multi-Cut-Off</a:t>
            </a:r>
            <a:endParaRPr lang="zh-TW" altLang="en-US" sz="24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46922079-C0FE-4854-AF95-AA5B99A96DAB}"/>
              </a:ext>
            </a:extLst>
          </p:cNvPr>
          <p:cNvSpPr txBox="1"/>
          <p:nvPr/>
        </p:nvSpPr>
        <p:spPr>
          <a:xfrm>
            <a:off x="8170351" y="4120591"/>
            <a:ext cx="2352567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Development Length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7669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6221412" cy="701731"/>
          </a:xfrm>
        </p:spPr>
        <p:txBody>
          <a:bodyPr/>
          <a:lstStyle/>
          <a:p>
            <a:r>
              <a:rPr lang="en-US" dirty="0"/>
              <a:t>Simple Conclusion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11</a:t>
            </a:fld>
            <a:endParaRPr lang="fr-F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81" y="1569369"/>
            <a:ext cx="6095238" cy="45523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6762" y="1569369"/>
            <a:ext cx="6095238" cy="4552381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995680" y="2814320"/>
            <a:ext cx="139192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2032000" y="3088640"/>
            <a:ext cx="215392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3830320" y="2814320"/>
            <a:ext cx="139192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4632960" y="1971528"/>
            <a:ext cx="64008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632960" y="1502719"/>
            <a:ext cx="155106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sz="20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SIMPLIFIED </a:t>
            </a:r>
            <a:r>
              <a:rPr lang="en-US" sz="2000" dirty="0" err="1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ld</a:t>
            </a:r>
            <a:endParaRPr lang="en-US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5273040" y="1930144"/>
            <a:ext cx="0" cy="6606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4632960" y="1930144"/>
            <a:ext cx="0" cy="10162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2257189" y="4665250"/>
            <a:ext cx="1853713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ETABS DEMAND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446984" y="2930808"/>
            <a:ext cx="1474121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REBAR USED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273859" y="1536739"/>
            <a:ext cx="1820370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TRADITION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8495271" y="1536739"/>
            <a:ext cx="1762983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MULTI CUT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838786" y="3226150"/>
            <a:ext cx="646972" cy="427425"/>
          </a:xfrm>
          <a:prstGeom prst="rect">
            <a:avLst/>
          </a:prstGeom>
          <a:solidFill>
            <a:srgbClr val="F7F7F7"/>
          </a:solidFill>
          <a:ln>
            <a:solidFill>
              <a:srgbClr val="F7F7F7"/>
            </a:solidFill>
          </a:ln>
        </p:spPr>
        <p:txBody>
          <a:bodyPr wrap="none" lIns="0" rtlCol="0" anchor="t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100%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839788" y="3461071"/>
            <a:ext cx="1853713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ETABS DEMAND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121023" y="5793342"/>
            <a:ext cx="1474121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REBAR USED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2785474" y="5462259"/>
            <a:ext cx="646972" cy="427425"/>
          </a:xfrm>
          <a:prstGeom prst="rect">
            <a:avLst/>
          </a:prstGeom>
          <a:solidFill>
            <a:srgbClr val="F7F7F7">
              <a:alpha val="69804"/>
            </a:srgbClr>
          </a:solidFill>
        </p:spPr>
        <p:txBody>
          <a:bodyPr wrap="none" lIns="0" rtlCol="0" anchor="t">
            <a:spAutoFit/>
          </a:bodyPr>
          <a:lstStyle>
            <a:defPPr>
              <a:defRPr lang="fr-FR"/>
            </a:defPPr>
            <a:lvl1pPr algn="ctr">
              <a:lnSpc>
                <a:spcPct val="120000"/>
              </a:lnSpc>
              <a:defRPr sz="200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dirty="0"/>
              <a:t>100%</a:t>
            </a:r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4785360" y="5303326"/>
            <a:ext cx="48768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4775200" y="5793342"/>
            <a:ext cx="155106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sz="20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SIMPLIFIED </a:t>
            </a:r>
            <a:r>
              <a:rPr lang="en-US" sz="2000" dirty="0" err="1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ld</a:t>
            </a:r>
            <a:endParaRPr lang="en-US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33" name="Straight Connector 32"/>
          <p:cNvCxnSpPr/>
          <p:nvPr/>
        </p:nvCxnSpPr>
        <p:spPr>
          <a:xfrm>
            <a:off x="5283452" y="5099382"/>
            <a:ext cx="0" cy="6606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4775200" y="5099382"/>
            <a:ext cx="0" cy="6939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10201259" y="3470270"/>
            <a:ext cx="1294585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sz="20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EXPLICIT </a:t>
            </a:r>
            <a:r>
              <a:rPr lang="en-US" sz="2000" dirty="0" err="1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ld</a:t>
            </a:r>
            <a:endParaRPr lang="en-US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8352427" y="4748173"/>
            <a:ext cx="1853713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ETABS DEMAND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8452740" y="2927370"/>
            <a:ext cx="1474121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REBAR USED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8911999" y="3298914"/>
            <a:ext cx="555601" cy="461665"/>
          </a:xfrm>
          <a:prstGeom prst="rect">
            <a:avLst/>
          </a:prstGeom>
          <a:solidFill>
            <a:srgbClr val="F7F7F7">
              <a:alpha val="69804"/>
            </a:srgbClr>
          </a:solidFill>
        </p:spPr>
        <p:txBody>
          <a:bodyPr wrap="none" lIns="0" rtlCol="0" anchor="t">
            <a:spAutoFit/>
          </a:bodyPr>
          <a:lstStyle>
            <a:defPPr>
              <a:defRPr lang="fr-FR"/>
            </a:defPPr>
            <a:lvl1pPr algn="ctr">
              <a:lnSpc>
                <a:spcPct val="120000"/>
              </a:lnSpc>
              <a:defRPr sz="200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dirty="0"/>
              <a:t>80%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6872579" y="3479405"/>
            <a:ext cx="1853713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ETABS DEMAND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7126779" y="5789904"/>
            <a:ext cx="1474121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REBAR USED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9021519" y="5215997"/>
            <a:ext cx="515527" cy="427425"/>
          </a:xfrm>
          <a:prstGeom prst="rect">
            <a:avLst/>
          </a:prstGeom>
          <a:solidFill>
            <a:srgbClr val="F7F7F7">
              <a:alpha val="69804"/>
            </a:srgbClr>
          </a:solidFill>
        </p:spPr>
        <p:txBody>
          <a:bodyPr wrap="none" lIns="0" rtlCol="0" anchor="t">
            <a:spAutoFit/>
          </a:bodyPr>
          <a:lstStyle>
            <a:defPPr>
              <a:defRPr lang="fr-FR"/>
            </a:defPPr>
            <a:lvl1pPr algn="ctr">
              <a:lnSpc>
                <a:spcPct val="120000"/>
              </a:lnSpc>
              <a:defRPr sz="200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dirty="0"/>
              <a:t>91%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10530389" y="5820983"/>
            <a:ext cx="1294585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sz="20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EXPLICIT </a:t>
            </a:r>
            <a:r>
              <a:rPr lang="en-US" sz="2000" dirty="0" err="1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ld</a:t>
            </a:r>
            <a:endParaRPr lang="en-US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5058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字版面配置區 14">
            <a:extLst>
              <a:ext uri="{FF2B5EF4-FFF2-40B4-BE49-F238E27FC236}">
                <a16:creationId xmlns:a16="http://schemas.microsoft.com/office/drawing/2014/main" id="{7F64D61C-F880-4797-8FC4-C790924A33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Simplified Method</a:t>
            </a:r>
            <a:endParaRPr lang="zh-TW" altLang="en-US" dirty="0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71F8D14D-4B57-4284-867D-C1FB2E9331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12</a:t>
            </a:fld>
            <a:endParaRPr lang="fr-FR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70FC18FE-D4E5-43C3-AB37-5C5D8DE85C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5024" y="4691746"/>
            <a:ext cx="10236976" cy="1262933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28703F24-FCF0-4776-A834-950D6A2FB6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5024" y="2164732"/>
            <a:ext cx="8112507" cy="1262933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DC3DACAA-B7DD-4293-9A54-2AB94709C419}"/>
              </a:ext>
            </a:extLst>
          </p:cNvPr>
          <p:cNvSpPr txBox="1"/>
          <p:nvPr/>
        </p:nvSpPr>
        <p:spPr>
          <a:xfrm>
            <a:off x="839789" y="2611532"/>
            <a:ext cx="1011296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solidFill>
                  <a:schemeClr val="bg1"/>
                </a:solidFill>
              </a:rPr>
              <a:t>BEFORE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9091CC88-2D8D-45AB-A1BF-F92C8DD3310D}"/>
              </a:ext>
            </a:extLst>
          </p:cNvPr>
          <p:cNvSpPr txBox="1"/>
          <p:nvPr/>
        </p:nvSpPr>
        <p:spPr>
          <a:xfrm>
            <a:off x="839788" y="5138546"/>
            <a:ext cx="1011296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solidFill>
                  <a:schemeClr val="bg1"/>
                </a:solidFill>
              </a:rPr>
              <a:t>AFTER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1593550-34C5-4CCD-86AF-C982286A3A0C}"/>
              </a:ext>
            </a:extLst>
          </p:cNvPr>
          <p:cNvSpPr/>
          <p:nvPr/>
        </p:nvSpPr>
        <p:spPr>
          <a:xfrm>
            <a:off x="5141651" y="2164732"/>
            <a:ext cx="1312415" cy="1262933"/>
          </a:xfrm>
          <a:prstGeom prst="rect">
            <a:avLst/>
          </a:prstGeom>
          <a:solidFill>
            <a:schemeClr val="accent1">
              <a:alpha val="10196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1593550-34C5-4CCD-86AF-C982286A3A0C}"/>
              </a:ext>
            </a:extLst>
          </p:cNvPr>
          <p:cNvSpPr/>
          <p:nvPr/>
        </p:nvSpPr>
        <p:spPr>
          <a:xfrm>
            <a:off x="5282214" y="4655234"/>
            <a:ext cx="2805343" cy="1299445"/>
          </a:xfrm>
          <a:prstGeom prst="rect">
            <a:avLst/>
          </a:prstGeom>
          <a:solidFill>
            <a:srgbClr val="3498DB">
              <a:alpha val="10196"/>
            </a:srgbClr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61509C9A-FD12-4F47-A117-3A1BD1CC7253}"/>
              </a:ext>
            </a:extLst>
          </p:cNvPr>
          <p:cNvCxnSpPr/>
          <p:nvPr/>
        </p:nvCxnSpPr>
        <p:spPr>
          <a:xfrm>
            <a:off x="6008914" y="3733803"/>
            <a:ext cx="0" cy="6966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8173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6FF8DC14-A601-4B10-B2F5-C42A4FE31E0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/>
              <a:t>Precondition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7391D295-11BF-4718-91CB-6AFBEFD780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13</a:t>
            </a:fld>
            <a:endParaRPr lang="fr-FR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2ACF3A50-2C28-480B-8FE6-83656F9591CE}"/>
              </a:ext>
            </a:extLst>
          </p:cNvPr>
          <p:cNvSpPr txBox="1"/>
          <p:nvPr/>
        </p:nvSpPr>
        <p:spPr>
          <a:xfrm>
            <a:off x="1917453" y="3392488"/>
            <a:ext cx="1018099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Girder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1E3FDEF3-1828-4495-B4A1-7C16B743DA95}"/>
              </a:ext>
            </a:extLst>
          </p:cNvPr>
          <p:cNvSpPr txBox="1"/>
          <p:nvPr/>
        </p:nvSpPr>
        <p:spPr>
          <a:xfrm>
            <a:off x="4239929" y="2454859"/>
            <a:ext cx="4198585" cy="937629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Lateral </a:t>
            </a: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Force(Earthquake, Wind)</a:t>
            </a:r>
          </a:p>
          <a:p>
            <a:pPr>
              <a:lnSpc>
                <a:spcPct val="120000"/>
              </a:lnSpc>
            </a:pPr>
            <a:r>
              <a:rPr lang="en-US" altLang="zh-TW" sz="2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Gravity </a:t>
            </a: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Load(Dead, Live)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C8E7C286-A79A-4022-AEA9-6085FE50FE4A}"/>
              </a:ext>
            </a:extLst>
          </p:cNvPr>
          <p:cNvSpPr txBox="1"/>
          <p:nvPr/>
        </p:nvSpPr>
        <p:spPr>
          <a:xfrm>
            <a:off x="4239929" y="4146182"/>
            <a:ext cx="6350391" cy="1421928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Earthquake </a:t>
            </a:r>
            <a:r>
              <a:rPr lang="en-US" altLang="zh-TW" sz="24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Vertical</a:t>
            </a: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Force</a:t>
            </a:r>
          </a:p>
          <a:p>
            <a:pPr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Lateral Earth Pressure Ground Water Pressure Or Pressure Of Bulk Materials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5" name="直線接點 4"/>
          <p:cNvCxnSpPr/>
          <p:nvPr/>
        </p:nvCxnSpPr>
        <p:spPr>
          <a:xfrm>
            <a:off x="3932808" y="2478088"/>
            <a:ext cx="0" cy="9144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接點 12"/>
          <p:cNvCxnSpPr/>
          <p:nvPr/>
        </p:nvCxnSpPr>
        <p:spPr>
          <a:xfrm>
            <a:off x="3932808" y="4146182"/>
            <a:ext cx="0" cy="1446750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9562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232D6371-0CEF-4471-B3E0-5A861A08D26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/>
              <a:t>Precondition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7EF71E66-4E7F-45AF-8890-C74360E82D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14</a:t>
            </a:fld>
            <a:endParaRPr lang="fr-FR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67E997A1-8E87-451B-85D0-AB2B4ED05252}"/>
              </a:ext>
            </a:extLst>
          </p:cNvPr>
          <p:cNvSpPr txBox="1"/>
          <p:nvPr/>
        </p:nvSpPr>
        <p:spPr>
          <a:xfrm>
            <a:off x="2878234" y="1249541"/>
            <a:ext cx="3121496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Boundary Condition</a:t>
            </a:r>
            <a:endParaRPr lang="zh-TW" altLang="en-US" sz="28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47D9545A-7532-4214-8B1D-D01BB0898919}"/>
              </a:ext>
            </a:extLst>
          </p:cNvPr>
          <p:cNvSpPr txBox="1"/>
          <p:nvPr/>
        </p:nvSpPr>
        <p:spPr>
          <a:xfrm>
            <a:off x="2878234" y="2371839"/>
            <a:ext cx="1017266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Fix-Fix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0381E8AA-56A3-4423-AA6B-7792E0AB8B9F}"/>
              </a:ext>
            </a:extLst>
          </p:cNvPr>
          <p:cNvSpPr txBox="1"/>
          <p:nvPr/>
        </p:nvSpPr>
        <p:spPr>
          <a:xfrm>
            <a:off x="7055893" y="5255045"/>
            <a:ext cx="1158330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Pin-Pin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5A85C5CE-E8D3-4F1F-BA45-34CF19EA5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9504" y="106270"/>
            <a:ext cx="2155033" cy="208407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668D6EFB-D77E-45AE-9174-3E3F7211E4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4684" y="2371839"/>
            <a:ext cx="2155032" cy="2084068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AA327FCB-AF36-4D26-8C06-1561CC3F40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04684" y="4637406"/>
            <a:ext cx="2155032" cy="2084069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B3C08D06-E9D6-4096-935A-86D440B17F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2538" y="3413873"/>
            <a:ext cx="2767281" cy="2676157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7137647" y="1011265"/>
            <a:ext cx="1087798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Fix-Pin</a:t>
            </a:r>
          </a:p>
        </p:txBody>
      </p:sp>
      <p:sp>
        <p:nvSpPr>
          <p:cNvPr id="13" name="文字方塊 12"/>
          <p:cNvSpPr txBox="1"/>
          <p:nvPr/>
        </p:nvSpPr>
        <p:spPr>
          <a:xfrm>
            <a:off x="6945287" y="3133155"/>
            <a:ext cx="1266565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Fix-Free</a:t>
            </a:r>
          </a:p>
        </p:txBody>
      </p:sp>
      <p:cxnSp>
        <p:nvCxnSpPr>
          <p:cNvPr id="15" name="直線接點 14"/>
          <p:cNvCxnSpPr/>
          <p:nvPr/>
        </p:nvCxnSpPr>
        <p:spPr>
          <a:xfrm>
            <a:off x="6096000" y="772357"/>
            <a:ext cx="0" cy="526445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圖片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62538" y="3010506"/>
            <a:ext cx="2767281" cy="403367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73234" y="5820822"/>
            <a:ext cx="1554103" cy="215994"/>
          </a:xfrm>
          <a:prstGeom prst="rect">
            <a:avLst/>
          </a:prstGeom>
        </p:spPr>
      </p:pic>
      <p:pic>
        <p:nvPicPr>
          <p:cNvPr id="18" name="圖片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73181" y="3694591"/>
            <a:ext cx="1554211" cy="223533"/>
          </a:xfrm>
          <a:prstGeom prst="rect">
            <a:avLst/>
          </a:prstGeom>
        </p:spPr>
      </p:pic>
      <p:pic>
        <p:nvPicPr>
          <p:cNvPr id="19" name="圖片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73181" y="1588947"/>
            <a:ext cx="1554211" cy="222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719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群組 16">
            <a:extLst>
              <a:ext uri="{FF2B5EF4-FFF2-40B4-BE49-F238E27FC236}">
                <a16:creationId xmlns:a16="http://schemas.microsoft.com/office/drawing/2014/main" id="{EF23B1FF-593A-4FA7-951C-CC5D6B62FF9D}"/>
              </a:ext>
            </a:extLst>
          </p:cNvPr>
          <p:cNvGrpSpPr/>
          <p:nvPr/>
        </p:nvGrpSpPr>
        <p:grpSpPr>
          <a:xfrm>
            <a:off x="5827921" y="1552998"/>
            <a:ext cx="5008501" cy="3752000"/>
            <a:chOff x="3591749" y="1553000"/>
            <a:chExt cx="5008501" cy="3752000"/>
          </a:xfrm>
        </p:grpSpPr>
        <p:pic>
          <p:nvPicPr>
            <p:cNvPr id="4" name="圖片 3">
              <a:extLst>
                <a:ext uri="{FF2B5EF4-FFF2-40B4-BE49-F238E27FC236}">
                  <a16:creationId xmlns:a16="http://schemas.microsoft.com/office/drawing/2014/main" id="{D2AD0C86-861B-42CD-BBBB-E23F8440EA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591749" y="1553000"/>
              <a:ext cx="5008501" cy="3752000"/>
            </a:xfrm>
            <a:prstGeom prst="rect">
              <a:avLst/>
            </a:prstGeom>
          </p:spPr>
        </p:pic>
        <p:cxnSp>
          <p:nvCxnSpPr>
            <p:cNvPr id="5" name="直線接點 4">
              <a:extLst>
                <a:ext uri="{FF2B5EF4-FFF2-40B4-BE49-F238E27FC236}">
                  <a16:creationId xmlns:a16="http://schemas.microsoft.com/office/drawing/2014/main" id="{1C2E63FB-0844-40E9-AAD5-C248501A576F}"/>
                </a:ext>
              </a:extLst>
            </p:cNvPr>
            <p:cNvCxnSpPr/>
            <p:nvPr/>
          </p:nvCxnSpPr>
          <p:spPr>
            <a:xfrm>
              <a:off x="4275349" y="3410960"/>
              <a:ext cx="0" cy="477548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線接點 5">
              <a:extLst>
                <a:ext uri="{FF2B5EF4-FFF2-40B4-BE49-F238E27FC236}">
                  <a16:creationId xmlns:a16="http://schemas.microsoft.com/office/drawing/2014/main" id="{70F9B75C-9A97-4F11-9DAA-DEE34A069BBD}"/>
                </a:ext>
              </a:extLst>
            </p:cNvPr>
            <p:cNvCxnSpPr>
              <a:cxnSpLocks/>
            </p:cNvCxnSpPr>
            <p:nvPr/>
          </p:nvCxnSpPr>
          <p:spPr>
            <a:xfrm>
              <a:off x="4210967" y="2482543"/>
              <a:ext cx="0" cy="1397000"/>
            </a:xfrm>
            <a:prstGeom prst="line">
              <a:avLst/>
            </a:prstGeom>
            <a:ln w="762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線接點 7">
              <a:extLst>
                <a:ext uri="{FF2B5EF4-FFF2-40B4-BE49-F238E27FC236}">
                  <a16:creationId xmlns:a16="http://schemas.microsoft.com/office/drawing/2014/main" id="{57911BBE-855B-4A04-A52A-1942E4D69C40}"/>
                </a:ext>
              </a:extLst>
            </p:cNvPr>
            <p:cNvCxnSpPr/>
            <p:nvPr/>
          </p:nvCxnSpPr>
          <p:spPr>
            <a:xfrm>
              <a:off x="8078559" y="3410960"/>
              <a:ext cx="0" cy="477548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線接點 6">
              <a:extLst>
                <a:ext uri="{FF2B5EF4-FFF2-40B4-BE49-F238E27FC236}">
                  <a16:creationId xmlns:a16="http://schemas.microsoft.com/office/drawing/2014/main" id="{DE455CDC-2B33-4EB0-A0CB-F570D49E16F0}"/>
                </a:ext>
              </a:extLst>
            </p:cNvPr>
            <p:cNvCxnSpPr>
              <a:cxnSpLocks/>
            </p:cNvCxnSpPr>
            <p:nvPr/>
          </p:nvCxnSpPr>
          <p:spPr>
            <a:xfrm>
              <a:off x="8146473" y="2491508"/>
              <a:ext cx="0" cy="1397000"/>
            </a:xfrm>
            <a:prstGeom prst="line">
              <a:avLst/>
            </a:prstGeom>
            <a:ln w="762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文字版面配置區 18">
            <a:extLst>
              <a:ext uri="{FF2B5EF4-FFF2-40B4-BE49-F238E27FC236}">
                <a16:creationId xmlns:a16="http://schemas.microsoft.com/office/drawing/2014/main" id="{9F79A763-B9BF-4B55-8707-8D5CE9E759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zh-TW" dirty="0"/>
              <a:t>Top Algorithm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CA4C9F28-8CA9-4415-84F1-A52022B17D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15</a:t>
            </a:fld>
            <a:endParaRPr lang="fr-FR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32D00039-ECD1-4A04-936E-21D2586325D3}"/>
              </a:ext>
            </a:extLst>
          </p:cNvPr>
          <p:cNvSpPr txBox="1"/>
          <p:nvPr/>
        </p:nvSpPr>
        <p:spPr>
          <a:xfrm>
            <a:off x="1355578" y="2234857"/>
            <a:ext cx="3340017" cy="2388283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pl-PL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(1) U=</a:t>
            </a:r>
            <a:r>
              <a:rPr lang="pl-PL" altLang="zh-TW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1.4D</a:t>
            </a:r>
          </a:p>
          <a:p>
            <a:pPr>
              <a:lnSpc>
                <a:spcPct val="120000"/>
              </a:lnSpc>
            </a:pPr>
            <a:r>
              <a:rPr lang="pl-PL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(2) U=</a:t>
            </a:r>
            <a:r>
              <a:rPr lang="pl-PL" altLang="zh-TW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1.2D + 1.6L</a:t>
            </a:r>
          </a:p>
          <a:p>
            <a:pPr>
              <a:lnSpc>
                <a:spcPct val="120000"/>
              </a:lnSpc>
            </a:pPr>
            <a:r>
              <a:rPr lang="pl-PL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(3) U=</a:t>
            </a:r>
            <a:r>
              <a:rPr lang="pl-PL" altLang="zh-TW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1.2D + (1.0L or 0.5L)</a:t>
            </a:r>
          </a:p>
          <a:p>
            <a:pPr>
              <a:lnSpc>
                <a:spcPct val="120000"/>
              </a:lnSpc>
            </a:pPr>
            <a:r>
              <a:rPr lang="pl-PL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(4) U=</a:t>
            </a:r>
            <a:r>
              <a:rPr lang="pl-PL" altLang="zh-TW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1.2D</a:t>
            </a:r>
            <a:r>
              <a:rPr lang="pl-PL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 + </a:t>
            </a:r>
            <a:r>
              <a:rPr lang="pl-PL" altLang="zh-TW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1.6W</a:t>
            </a:r>
            <a:r>
              <a:rPr lang="pl-PL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 + </a:t>
            </a:r>
            <a:r>
              <a:rPr lang="pl-PL" altLang="zh-TW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(1.0L or 0.5L)</a:t>
            </a:r>
          </a:p>
          <a:p>
            <a:pPr>
              <a:lnSpc>
                <a:spcPct val="120000"/>
              </a:lnSpc>
            </a:pPr>
            <a:r>
              <a:rPr lang="pl-PL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(5) U=</a:t>
            </a:r>
            <a:r>
              <a:rPr lang="pl-PL" altLang="zh-TW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1.2D</a:t>
            </a:r>
            <a:r>
              <a:rPr lang="pl-PL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 + </a:t>
            </a:r>
            <a:r>
              <a:rPr lang="pl-PL" altLang="zh-TW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1.0E</a:t>
            </a:r>
            <a:r>
              <a:rPr lang="pl-PL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 + </a:t>
            </a:r>
            <a:r>
              <a:rPr lang="pl-PL" altLang="zh-TW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(1.0L or 0.5L)</a:t>
            </a:r>
          </a:p>
          <a:p>
            <a:pPr>
              <a:lnSpc>
                <a:spcPct val="120000"/>
              </a:lnSpc>
            </a:pPr>
            <a:r>
              <a:rPr lang="pl-PL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(6) U=</a:t>
            </a:r>
            <a:r>
              <a:rPr lang="pl-PL" altLang="zh-TW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0.9D</a:t>
            </a:r>
            <a:r>
              <a:rPr lang="pl-PL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 + </a:t>
            </a:r>
            <a:r>
              <a:rPr lang="pl-PL" altLang="zh-TW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1.6W</a:t>
            </a:r>
          </a:p>
          <a:p>
            <a:pPr>
              <a:lnSpc>
                <a:spcPct val="120000"/>
              </a:lnSpc>
            </a:pPr>
            <a:r>
              <a:rPr lang="pl-PL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(7) U=</a:t>
            </a:r>
            <a:r>
              <a:rPr lang="pl-PL" altLang="zh-TW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0.9D</a:t>
            </a:r>
            <a:r>
              <a:rPr lang="pl-PL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 + </a:t>
            </a:r>
            <a:r>
              <a:rPr lang="pl-PL" altLang="zh-TW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1.0E</a:t>
            </a:r>
            <a:endParaRPr lang="zh-TW" altLang="en-US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676103BA-F3A5-4EA5-B39D-6A2DA423807B}"/>
              </a:ext>
            </a:extLst>
          </p:cNvPr>
          <p:cNvSpPr txBox="1"/>
          <p:nvPr/>
        </p:nvSpPr>
        <p:spPr>
          <a:xfrm>
            <a:off x="10567498" y="2499788"/>
            <a:ext cx="948337" cy="937629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Lateral</a:t>
            </a:r>
          </a:p>
          <a:p>
            <a:pPr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Force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4B6CAC10-C0A4-41E4-AB40-D16F158B49FB}"/>
              </a:ext>
            </a:extLst>
          </p:cNvPr>
          <p:cNvSpPr txBox="1"/>
          <p:nvPr/>
        </p:nvSpPr>
        <p:spPr>
          <a:xfrm>
            <a:off x="7593004" y="3890812"/>
            <a:ext cx="1708160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Gravity Load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63F8F393-C9DB-4FC4-A2CF-DA1E795E8E0C}"/>
              </a:ext>
            </a:extLst>
          </p:cNvPr>
          <p:cNvSpPr txBox="1"/>
          <p:nvPr/>
        </p:nvSpPr>
        <p:spPr>
          <a:xfrm>
            <a:off x="7378362" y="1552998"/>
            <a:ext cx="2137444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Initial Top Rebar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7342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字版面配置區 20">
            <a:extLst>
              <a:ext uri="{FF2B5EF4-FFF2-40B4-BE49-F238E27FC236}">
                <a16:creationId xmlns:a16="http://schemas.microsoft.com/office/drawing/2014/main" id="{E815091C-F2CD-4EB2-ACEC-F16E411BA31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Gravity Load</a:t>
            </a:r>
            <a:endParaRPr lang="zh-TW" altLang="en-US" dirty="0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81A88631-EAD5-42AF-83D7-13593DC279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16</a:t>
            </a:fld>
            <a:endParaRPr lang="fr-FR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F24F1ED5-4071-476F-8BE7-174277EC406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02635" y="1553000"/>
            <a:ext cx="5008501" cy="3752000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BE01AF5E-7FCF-43F4-8376-9664FBE4C9E7}"/>
              </a:ext>
            </a:extLst>
          </p:cNvPr>
          <p:cNvSpPr txBox="1"/>
          <p:nvPr/>
        </p:nvSpPr>
        <p:spPr>
          <a:xfrm>
            <a:off x="493531" y="3003275"/>
            <a:ext cx="2086469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DL,</a:t>
            </a:r>
            <a:r>
              <a:rPr lang="zh-TW" alt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LL, Band, Span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aphicFrame>
        <p:nvGraphicFramePr>
          <p:cNvPr id="5" name="物件 4">
            <a:extLst>
              <a:ext uri="{FF2B5EF4-FFF2-40B4-BE49-F238E27FC236}">
                <a16:creationId xmlns:a16="http://schemas.microsoft.com/office/drawing/2014/main" id="{D2B7A8BD-43AC-4E81-B18F-2FF81FC5139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49244000"/>
              </p:ext>
            </p:extLst>
          </p:nvPr>
        </p:nvGraphicFramePr>
        <p:xfrm>
          <a:off x="1904733" y="3831771"/>
          <a:ext cx="16129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53" name="Equation" r:id="rId4" imgW="1612800" imgH="609480" progId="Equation.DSMT4">
                  <p:embed/>
                </p:oleObj>
              </mc:Choice>
              <mc:Fallback>
                <p:oleObj name="Equation" r:id="rId4" imgW="1612800" imgH="609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904733" y="3831771"/>
                        <a:ext cx="16129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148CEC01-CD3B-4622-A554-20D9875F185E}"/>
              </a:ext>
            </a:extLst>
          </p:cNvPr>
          <p:cNvCxnSpPr>
            <a:cxnSpLocks/>
            <a:stCxn id="3" idx="3"/>
          </p:cNvCxnSpPr>
          <p:nvPr/>
        </p:nvCxnSpPr>
        <p:spPr>
          <a:xfrm>
            <a:off x="8611136" y="3429000"/>
            <a:ext cx="0" cy="49462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5EF3EC70-D4DE-4DF0-85F4-8C58F801ECDE}"/>
              </a:ext>
            </a:extLst>
          </p:cNvPr>
          <p:cNvCxnSpPr>
            <a:stCxn id="3" idx="1"/>
          </p:cNvCxnSpPr>
          <p:nvPr/>
        </p:nvCxnSpPr>
        <p:spPr>
          <a:xfrm>
            <a:off x="3602635" y="3429000"/>
            <a:ext cx="0" cy="1415143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28959378-2736-4EFF-AE88-B5DFF331AB33}"/>
              </a:ext>
            </a:extLst>
          </p:cNvPr>
          <p:cNvSpPr txBox="1"/>
          <p:nvPr/>
        </p:nvSpPr>
        <p:spPr>
          <a:xfrm>
            <a:off x="260273" y="4376736"/>
            <a:ext cx="3340017" cy="2388283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pl-PL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(1) U=</a:t>
            </a:r>
            <a:r>
              <a:rPr lang="pl-PL" altLang="zh-TW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1.4D</a:t>
            </a:r>
          </a:p>
          <a:p>
            <a:pPr>
              <a:lnSpc>
                <a:spcPct val="120000"/>
              </a:lnSpc>
            </a:pPr>
            <a:r>
              <a:rPr lang="pl-PL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(2) U=</a:t>
            </a:r>
            <a:r>
              <a:rPr lang="pl-PL" altLang="zh-TW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1.2D + 1.6L</a:t>
            </a:r>
          </a:p>
          <a:p>
            <a:pPr>
              <a:lnSpc>
                <a:spcPct val="120000"/>
              </a:lnSpc>
            </a:pPr>
            <a:r>
              <a:rPr lang="pl-PL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(3) U=</a:t>
            </a:r>
            <a:r>
              <a:rPr lang="pl-PL" altLang="zh-TW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1.2D + (1.0L or 0.5L)</a:t>
            </a:r>
          </a:p>
          <a:p>
            <a:pPr>
              <a:lnSpc>
                <a:spcPct val="120000"/>
              </a:lnSpc>
            </a:pPr>
            <a:r>
              <a:rPr lang="pl-PL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(4) U=</a:t>
            </a:r>
            <a:r>
              <a:rPr lang="pl-PL" altLang="zh-TW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1.2D</a:t>
            </a:r>
            <a:r>
              <a:rPr lang="pl-PL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 + 1.6W + </a:t>
            </a:r>
            <a:r>
              <a:rPr lang="pl-PL" altLang="zh-TW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(1.0L or 0.5L)</a:t>
            </a:r>
          </a:p>
          <a:p>
            <a:pPr>
              <a:lnSpc>
                <a:spcPct val="120000"/>
              </a:lnSpc>
            </a:pPr>
            <a:r>
              <a:rPr lang="pl-PL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(5) U=</a:t>
            </a:r>
            <a:r>
              <a:rPr lang="pl-PL" altLang="zh-TW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1.2D</a:t>
            </a:r>
            <a:r>
              <a:rPr lang="pl-PL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 + 1.0E + </a:t>
            </a:r>
            <a:r>
              <a:rPr lang="pl-PL" altLang="zh-TW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(1.0L or 0.5L)</a:t>
            </a:r>
          </a:p>
          <a:p>
            <a:pPr>
              <a:lnSpc>
                <a:spcPct val="120000"/>
              </a:lnSpc>
            </a:pPr>
            <a:r>
              <a:rPr lang="pl-PL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(6) U=</a:t>
            </a:r>
            <a:r>
              <a:rPr lang="pl-PL" altLang="zh-TW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0.9D</a:t>
            </a:r>
            <a:r>
              <a:rPr lang="pl-PL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 + 1.6W</a:t>
            </a:r>
          </a:p>
          <a:p>
            <a:pPr>
              <a:lnSpc>
                <a:spcPct val="120000"/>
              </a:lnSpc>
            </a:pPr>
            <a:r>
              <a:rPr lang="pl-PL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(7) U=</a:t>
            </a:r>
            <a:r>
              <a:rPr lang="pl-PL" altLang="zh-TW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0.9D</a:t>
            </a:r>
            <a:r>
              <a:rPr lang="pl-PL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 + 1.0E</a:t>
            </a:r>
            <a:endParaRPr lang="zh-TW" alt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aphicFrame>
        <p:nvGraphicFramePr>
          <p:cNvPr id="14" name="物件 13">
            <a:extLst>
              <a:ext uri="{FF2B5EF4-FFF2-40B4-BE49-F238E27FC236}">
                <a16:creationId xmlns:a16="http://schemas.microsoft.com/office/drawing/2014/main" id="{08B48E43-865B-42C3-8EF6-D97D67B1BB0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31467313"/>
              </p:ext>
            </p:extLst>
          </p:nvPr>
        </p:nvGraphicFramePr>
        <p:xfrm>
          <a:off x="10086686" y="3371510"/>
          <a:ext cx="6858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54" name="Equation" r:id="rId6" imgW="685800" imgH="609480" progId="Equation.DSMT4">
                  <p:embed/>
                </p:oleObj>
              </mc:Choice>
              <mc:Fallback>
                <p:oleObj name="Equation" r:id="rId6" imgW="685800" imgH="609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0086686" y="3371510"/>
                        <a:ext cx="6858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物件 14">
            <a:extLst>
              <a:ext uri="{FF2B5EF4-FFF2-40B4-BE49-F238E27FC236}">
                <a16:creationId xmlns:a16="http://schemas.microsoft.com/office/drawing/2014/main" id="{147CAEE6-181F-47C4-AC69-05D215108C8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42083834"/>
              </p:ext>
            </p:extLst>
          </p:nvPr>
        </p:nvGraphicFramePr>
        <p:xfrm>
          <a:off x="8769617" y="3371510"/>
          <a:ext cx="7112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55" name="Equation" r:id="rId8" imgW="711000" imgH="609480" progId="Equation.DSMT4">
                  <p:embed/>
                </p:oleObj>
              </mc:Choice>
              <mc:Fallback>
                <p:oleObj name="Equation" r:id="rId8" imgW="711000" imgH="609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8769617" y="3371510"/>
                        <a:ext cx="7112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FDC3E779-E453-406D-B287-63AF0F17F9BC}"/>
              </a:ext>
            </a:extLst>
          </p:cNvPr>
          <p:cNvCxnSpPr/>
          <p:nvPr/>
        </p:nvCxnSpPr>
        <p:spPr>
          <a:xfrm flipH="1">
            <a:off x="9579429" y="3676310"/>
            <a:ext cx="40277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0" name="物件 19">
            <a:extLst>
              <a:ext uri="{FF2B5EF4-FFF2-40B4-BE49-F238E27FC236}">
                <a16:creationId xmlns:a16="http://schemas.microsoft.com/office/drawing/2014/main" id="{E0A16959-561D-48D5-8959-5A3342AC8A3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3383143"/>
              </p:ext>
            </p:extLst>
          </p:nvPr>
        </p:nvGraphicFramePr>
        <p:xfrm>
          <a:off x="4673600" y="5570877"/>
          <a:ext cx="28448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56" name="Equation" r:id="rId10" imgW="2844720" imgH="355320" progId="Equation.DSMT4">
                  <p:embed/>
                </p:oleObj>
              </mc:Choice>
              <mc:Fallback>
                <p:oleObj name="Equation" r:id="rId10" imgW="2844720" imgH="355320" progId="Equation.DSMT4">
                  <p:embed/>
                  <p:pic>
                    <p:nvPicPr>
                      <p:cNvPr id="19" name="物件 18">
                        <a:extLst>
                          <a:ext uri="{FF2B5EF4-FFF2-40B4-BE49-F238E27FC236}">
                            <a16:creationId xmlns:a16="http://schemas.microsoft.com/office/drawing/2014/main" id="{DD036762-2E0E-4BC6-B4D0-EA8E73FFD5F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673600" y="5570877"/>
                        <a:ext cx="2844800" cy="355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文字方塊 21">
            <a:extLst>
              <a:ext uri="{FF2B5EF4-FFF2-40B4-BE49-F238E27FC236}">
                <a16:creationId xmlns:a16="http://schemas.microsoft.com/office/drawing/2014/main" id="{0C80EE4B-EA20-43FF-98A1-9C560F13A470}"/>
              </a:ext>
            </a:extLst>
          </p:cNvPr>
          <p:cNvSpPr txBox="1"/>
          <p:nvPr/>
        </p:nvSpPr>
        <p:spPr>
          <a:xfrm>
            <a:off x="9221686" y="4227338"/>
            <a:ext cx="1118255" cy="42806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TW" alt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保守估計</a:t>
            </a:r>
          </a:p>
        </p:txBody>
      </p:sp>
      <p:pic>
        <p:nvPicPr>
          <p:cNvPr id="23" name="圖片 22">
            <a:extLst>
              <a:ext uri="{FF2B5EF4-FFF2-40B4-BE49-F238E27FC236}">
                <a16:creationId xmlns:a16="http://schemas.microsoft.com/office/drawing/2014/main" id="{17E64303-A680-4974-97C9-3737ABCBF10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915399" y="631257"/>
            <a:ext cx="2563783" cy="2417835"/>
          </a:xfrm>
          <a:prstGeom prst="rect">
            <a:avLst/>
          </a:prstGeom>
        </p:spPr>
      </p:pic>
      <p:sp>
        <p:nvSpPr>
          <p:cNvPr id="24" name="文字方塊 23">
            <a:extLst>
              <a:ext uri="{FF2B5EF4-FFF2-40B4-BE49-F238E27FC236}">
                <a16:creationId xmlns:a16="http://schemas.microsoft.com/office/drawing/2014/main" id="{0305B8CD-9CD2-467A-B067-E43DC1744F87}"/>
              </a:ext>
            </a:extLst>
          </p:cNvPr>
          <p:cNvSpPr txBox="1"/>
          <p:nvPr/>
        </p:nvSpPr>
        <p:spPr>
          <a:xfrm>
            <a:off x="8917765" y="2227043"/>
            <a:ext cx="2561417" cy="937629"/>
          </a:xfrm>
          <a:prstGeom prst="rect">
            <a:avLst/>
          </a:prstGeom>
          <a:solidFill>
            <a:srgbClr val="F0F0F0"/>
          </a:solidFill>
        </p:spPr>
        <p:txBody>
          <a:bodyPr wrap="square" lIns="0" rtlCol="0" anchor="t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94%</a:t>
            </a:r>
          </a:p>
          <a:p>
            <a:pPr algn="ctr">
              <a:lnSpc>
                <a:spcPct val="120000"/>
              </a:lnSpc>
            </a:pPr>
            <a:endParaRPr lang="en-US" altLang="zh-TW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3806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87499" y="1553000"/>
            <a:ext cx="5010062" cy="3752000"/>
          </a:xfrm>
          <a:prstGeom prst="rect">
            <a:avLst/>
          </a:prstGeom>
        </p:spPr>
      </p:pic>
      <p:sp>
        <p:nvSpPr>
          <p:cNvPr id="9" name="文字版面配置區 8">
            <a:extLst>
              <a:ext uri="{FF2B5EF4-FFF2-40B4-BE49-F238E27FC236}">
                <a16:creationId xmlns:a16="http://schemas.microsoft.com/office/drawing/2014/main" id="{B951C940-9081-4156-BDC7-4DDADB9D0C2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/>
              <a:t>Algorithm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0BB84E7E-EF2D-4B00-96A1-236B1ABE4E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17</a:t>
            </a:fld>
            <a:endParaRPr lang="fr-FR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E90D138A-AA73-452A-98E9-0356CB6B748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06349" y="1553000"/>
            <a:ext cx="5008501" cy="3752000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8387BA0B-9B9D-42C0-B18C-F2EBAA0D2258}"/>
              </a:ext>
            </a:extLst>
          </p:cNvPr>
          <p:cNvSpPr txBox="1"/>
          <p:nvPr/>
        </p:nvSpPr>
        <p:spPr>
          <a:xfrm>
            <a:off x="7455955" y="5460412"/>
            <a:ext cx="2309287" cy="1078500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Change To</a:t>
            </a:r>
          </a:p>
          <a:p>
            <a:pPr algn="ctr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Rebar Number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2B689B95-198C-457F-BE8A-C0716AA2A229}"/>
              </a:ext>
            </a:extLst>
          </p:cNvPr>
          <p:cNvSpPr txBox="1"/>
          <p:nvPr/>
        </p:nvSpPr>
        <p:spPr>
          <a:xfrm>
            <a:off x="2588590" y="5718944"/>
            <a:ext cx="1725793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Linear Add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9277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3605E3B4-20E5-4FAB-98DD-C1C9B69922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18</a:t>
            </a:fld>
            <a:endParaRPr lang="fr-FR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3A9CC8A-4203-422D-AA71-10B1147731CD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852078" y="1553000"/>
            <a:ext cx="5008501" cy="3752000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08045776-B39D-4F24-8410-7D52F1A66F7C}"/>
              </a:ext>
            </a:extLst>
          </p:cNvPr>
          <p:cNvSpPr txBox="1"/>
          <p:nvPr/>
        </p:nvSpPr>
        <p:spPr>
          <a:xfrm>
            <a:off x="8028066" y="5480224"/>
            <a:ext cx="2952411" cy="1058688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Beam width,</a:t>
            </a:r>
            <a:r>
              <a:rPr lang="zh-TW" alt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cover, </a:t>
            </a:r>
            <a:r>
              <a:rPr lang="en-US" altLang="zh-TW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Fy</a:t>
            </a: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,</a:t>
            </a:r>
            <a:r>
              <a:rPr lang="zh-TW" alt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Fyt</a:t>
            </a: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,</a:t>
            </a:r>
            <a:r>
              <a:rPr lang="zh-TW" alt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Fc’,</a:t>
            </a:r>
          </a:p>
          <a:p>
            <a:pPr algn="ctr">
              <a:lnSpc>
                <a:spcPct val="120000"/>
              </a:lnSpc>
            </a:pP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Rebar‘s Db, Stirrup’s Db,</a:t>
            </a:r>
          </a:p>
          <a:p>
            <a:pPr algn="ctr">
              <a:lnSpc>
                <a:spcPct val="120000"/>
              </a:lnSpc>
            </a:pPr>
            <a:r>
              <a:rPr lang="zh-TW" alt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Spacing, rebar number</a:t>
            </a:r>
            <a:endParaRPr lang="zh-TW" alt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6A00AA25-A57F-442B-951B-FB254314C959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21939" y="1140756"/>
            <a:ext cx="4879433" cy="171385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5D14C61A-6EB6-4D7D-AF45-E3A8140EDE38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26916" y="3907170"/>
            <a:ext cx="4879433" cy="2449180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ED1CB6E3-74D9-42A0-8D9D-5AF4B2C3521B}"/>
              </a:ext>
            </a:extLst>
          </p:cNvPr>
          <p:cNvSpPr txBox="1"/>
          <p:nvPr/>
        </p:nvSpPr>
        <p:spPr>
          <a:xfrm>
            <a:off x="117860" y="2964479"/>
            <a:ext cx="728726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MIN</a:t>
            </a:r>
            <a:endParaRPr lang="zh-TW" altLang="en-US" sz="28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BADF190B-1D27-416B-80E7-EF6A7A8C19CE}"/>
              </a:ext>
            </a:extLst>
          </p:cNvPr>
          <p:cNvSpPr txBox="1"/>
          <p:nvPr/>
        </p:nvSpPr>
        <p:spPr>
          <a:xfrm>
            <a:off x="1221939" y="3392488"/>
            <a:ext cx="2052998" cy="393890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Simplified Provisions</a:t>
            </a: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E7F049B5-E33B-48DC-AE57-E2605E73E763}"/>
              </a:ext>
            </a:extLst>
          </p:cNvPr>
          <p:cNvSpPr txBox="1"/>
          <p:nvPr/>
        </p:nvSpPr>
        <p:spPr>
          <a:xfrm>
            <a:off x="1221939" y="506293"/>
            <a:ext cx="3851375" cy="393890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General Development Length Equation</a:t>
            </a: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C1D42051-B987-491C-9FDE-DD3CA93E638E}"/>
              </a:ext>
            </a:extLst>
          </p:cNvPr>
          <p:cNvSpPr txBox="1"/>
          <p:nvPr/>
        </p:nvSpPr>
        <p:spPr>
          <a:xfrm>
            <a:off x="8180044" y="1561821"/>
            <a:ext cx="2352567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Development Length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4" name="直線接點 3"/>
          <p:cNvCxnSpPr/>
          <p:nvPr/>
        </p:nvCxnSpPr>
        <p:spPr>
          <a:xfrm>
            <a:off x="1047565" y="630315"/>
            <a:ext cx="0" cy="2290438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接點 14"/>
          <p:cNvCxnSpPr/>
          <p:nvPr/>
        </p:nvCxnSpPr>
        <p:spPr>
          <a:xfrm>
            <a:off x="1047565" y="3525915"/>
            <a:ext cx="0" cy="2892640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9D2531CC-47C1-4093-9FF2-3CF566553AD8}"/>
              </a:ext>
            </a:extLst>
          </p:cNvPr>
          <p:cNvCxnSpPr>
            <a:endCxn id="5" idx="1"/>
          </p:cNvCxnSpPr>
          <p:nvPr/>
        </p:nvCxnSpPr>
        <p:spPr>
          <a:xfrm>
            <a:off x="6096000" y="3429000"/>
            <a:ext cx="75607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172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>
            <a:extLst>
              <a:ext uri="{FF2B5EF4-FFF2-40B4-BE49-F238E27FC236}">
                <a16:creationId xmlns:a16="http://schemas.microsoft.com/office/drawing/2014/main" id="{E267D8C3-6B70-4953-A75E-A4DC0A020781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94892" y="1553000"/>
            <a:ext cx="5008501" cy="3752000"/>
          </a:xfrm>
          <a:prstGeom prst="rect">
            <a:avLst/>
          </a:prstGeom>
        </p:spPr>
      </p:pic>
      <p:sp>
        <p:nvSpPr>
          <p:cNvPr id="9" name="文字版面配置區 8">
            <a:extLst>
              <a:ext uri="{FF2B5EF4-FFF2-40B4-BE49-F238E27FC236}">
                <a16:creationId xmlns:a16="http://schemas.microsoft.com/office/drawing/2014/main" id="{32E622A5-2525-42FA-9496-9F0047FB572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8739218" cy="701731"/>
          </a:xfrm>
        </p:spPr>
        <p:txBody>
          <a:bodyPr/>
          <a:lstStyle/>
          <a:p>
            <a:r>
              <a:rPr lang="en-US" altLang="zh-TW" dirty="0"/>
              <a:t>Algorithm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CA6D247E-19A7-4118-960B-D006D0571F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19</a:t>
            </a:fld>
            <a:endParaRPr lang="fr-FR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D9499B8F-5AA9-4330-8891-D426CEBF065B}"/>
              </a:ext>
            </a:extLst>
          </p:cNvPr>
          <p:cNvSpPr txBox="1"/>
          <p:nvPr/>
        </p:nvSpPr>
        <p:spPr>
          <a:xfrm>
            <a:off x="2067330" y="5062085"/>
            <a:ext cx="1179169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0.15~0.4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A109EADB-9B50-41DC-AC08-7BFEB67EB7D4}"/>
              </a:ext>
            </a:extLst>
          </p:cNvPr>
          <p:cNvSpPr txBox="1"/>
          <p:nvPr/>
        </p:nvSpPr>
        <p:spPr>
          <a:xfrm>
            <a:off x="3806910" y="5057784"/>
            <a:ext cx="1224053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0.6~0.85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6687999" y="2790412"/>
            <a:ext cx="3064300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Finite </a:t>
            </a:r>
            <a:r>
              <a:rPr lang="en-US" altLang="zh-TW" sz="2800" dirty="0"/>
              <a:t>Combinations</a:t>
            </a:r>
            <a:endParaRPr lang="zh-TW" altLang="en-US" sz="2800" dirty="0"/>
          </a:p>
        </p:txBody>
      </p:sp>
      <p:sp>
        <p:nvSpPr>
          <p:cNvPr id="4" name="文字方塊 3"/>
          <p:cNvSpPr txBox="1"/>
          <p:nvPr/>
        </p:nvSpPr>
        <p:spPr>
          <a:xfrm>
            <a:off x="7436528" y="3508580"/>
            <a:ext cx="1358705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0.15~0.4</a:t>
            </a:r>
            <a:endParaRPr lang="zh-TW" altLang="en-US" sz="28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8373332" y="3941901"/>
            <a:ext cx="2385397" cy="393890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Avoid Extreme Situation</a:t>
            </a:r>
            <a:endParaRPr lang="zh-TW" alt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4368464" y="1691184"/>
            <a:ext cx="945131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BEFORE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4942495" y="2493373"/>
            <a:ext cx="777713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AFTER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2D507921-03DB-4C74-985F-9F06E9F5ECED}"/>
              </a:ext>
            </a:extLst>
          </p:cNvPr>
          <p:cNvSpPr txBox="1"/>
          <p:nvPr/>
        </p:nvSpPr>
        <p:spPr>
          <a:xfrm>
            <a:off x="6687999" y="2200359"/>
            <a:ext cx="3568862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Reduce To Three Points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5" name="直線接點 14"/>
          <p:cNvCxnSpPr/>
          <p:nvPr/>
        </p:nvCxnSpPr>
        <p:spPr>
          <a:xfrm>
            <a:off x="6436310" y="2330274"/>
            <a:ext cx="0" cy="918953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2826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E6174A4F-BEF3-4FAA-ACC7-14AF48BA47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</a:t>
            </a:fld>
            <a:endParaRPr lang="fr-FR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0EE37CC-AB8A-4D2B-87BA-AD9C620775F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62" y="1148047"/>
            <a:ext cx="6095238" cy="45619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A4B279D-CDA9-45D3-8E13-FC0D66537FE2}"/>
              </a:ext>
            </a:extLst>
          </p:cNvPr>
          <p:cNvSpPr txBox="1"/>
          <p:nvPr/>
        </p:nvSpPr>
        <p:spPr>
          <a:xfrm>
            <a:off x="7126514" y="2634938"/>
            <a:ext cx="4847772" cy="1588127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zh-TW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Today’s Solution</a:t>
            </a:r>
          </a:p>
          <a:p>
            <a:pPr>
              <a:lnSpc>
                <a:spcPct val="90000"/>
              </a:lnSpc>
            </a:pPr>
            <a:r>
              <a:rPr lang="en-US" altLang="zh-TW" sz="5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Bar-Cut-Off</a:t>
            </a:r>
            <a:endParaRPr lang="fr-FR" sz="54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EB06D722-0EB5-4320-B171-A11C9999DD5F}"/>
              </a:ext>
            </a:extLst>
          </p:cNvPr>
          <p:cNvSpPr/>
          <p:nvPr/>
        </p:nvSpPr>
        <p:spPr>
          <a:xfrm>
            <a:off x="2050432" y="3019389"/>
            <a:ext cx="2148396" cy="726454"/>
          </a:xfrm>
          <a:prstGeom prst="ellipse">
            <a:avLst/>
          </a:prstGeom>
          <a:solidFill>
            <a:srgbClr val="FFFFFF">
              <a:alpha val="50196"/>
            </a:srgbClr>
          </a:solidFill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Max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B472CF1C-38E7-4623-B7BB-11739CFF8B97}"/>
              </a:ext>
            </a:extLst>
          </p:cNvPr>
          <p:cNvSpPr/>
          <p:nvPr/>
        </p:nvSpPr>
        <p:spPr>
          <a:xfrm>
            <a:off x="966355" y="1814633"/>
            <a:ext cx="1457454" cy="726454"/>
          </a:xfrm>
          <a:prstGeom prst="ellipse">
            <a:avLst/>
          </a:prstGeom>
          <a:solidFill>
            <a:srgbClr val="FFFFFF">
              <a:alpha val="50196"/>
            </a:srgbClr>
          </a:solidFill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Max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4" name="橢圓 13">
            <a:extLst>
              <a:ext uri="{FF2B5EF4-FFF2-40B4-BE49-F238E27FC236}">
                <a16:creationId xmlns:a16="http://schemas.microsoft.com/office/drawing/2014/main" id="{72D5A7C4-B9F5-416D-A20C-DCBDF9DB2596}"/>
              </a:ext>
            </a:extLst>
          </p:cNvPr>
          <p:cNvSpPr/>
          <p:nvPr/>
        </p:nvSpPr>
        <p:spPr>
          <a:xfrm>
            <a:off x="3839635" y="1490107"/>
            <a:ext cx="1457454" cy="726454"/>
          </a:xfrm>
          <a:prstGeom prst="ellipse">
            <a:avLst/>
          </a:prstGeom>
          <a:solidFill>
            <a:srgbClr val="FFFFFF">
              <a:alpha val="50196"/>
            </a:srgbClr>
          </a:solidFill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Max</a:t>
            </a:r>
            <a:endParaRPr lang="zh-TW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2" name="物件 1">
            <a:extLst>
              <a:ext uri="{FF2B5EF4-FFF2-40B4-BE49-F238E27FC236}">
                <a16:creationId xmlns:a16="http://schemas.microsoft.com/office/drawing/2014/main" id="{4356437F-D904-451F-BF73-050CF1AF007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146800" y="3352800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6" name="Equation" r:id="rId4" imgW="914400" imgH="198720" progId="Equation.DSMT4">
                  <p:embed/>
                </p:oleObj>
              </mc:Choice>
              <mc:Fallback>
                <p:oleObj name="Equation" r:id="rId4" imgW="914400" imgH="198720" progId="Equation.DSMT4">
                  <p:embed/>
                  <p:pic>
                    <p:nvPicPr>
                      <p:cNvPr id="2" name="物件 1">
                        <a:extLst>
                          <a:ext uri="{FF2B5EF4-FFF2-40B4-BE49-F238E27FC236}">
                            <a16:creationId xmlns:a16="http://schemas.microsoft.com/office/drawing/2014/main" id="{4356437F-D904-451F-BF73-050CF1AF007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146800" y="3352800"/>
                        <a:ext cx="914400" cy="198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物件 7">
            <a:extLst>
              <a:ext uri="{FF2B5EF4-FFF2-40B4-BE49-F238E27FC236}">
                <a16:creationId xmlns:a16="http://schemas.microsoft.com/office/drawing/2014/main" id="{CFB3098C-1B69-4828-AC3D-0BDAAE42C09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03235303"/>
              </p:ext>
            </p:extLst>
          </p:nvPr>
        </p:nvGraphicFramePr>
        <p:xfrm>
          <a:off x="1948832" y="5464488"/>
          <a:ext cx="2032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7" name="Equation" r:id="rId6" imgW="203040" imgH="609480" progId="Equation.DSMT4">
                  <p:embed/>
                </p:oleObj>
              </mc:Choice>
              <mc:Fallback>
                <p:oleObj name="Equation" r:id="rId6" imgW="203040" imgH="609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948832" y="5464488"/>
                        <a:ext cx="2032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物件 14">
            <a:extLst>
              <a:ext uri="{FF2B5EF4-FFF2-40B4-BE49-F238E27FC236}">
                <a16:creationId xmlns:a16="http://schemas.microsoft.com/office/drawing/2014/main" id="{A5BA2207-3F64-4903-9FED-38CE879A48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84020085"/>
              </p:ext>
            </p:extLst>
          </p:nvPr>
        </p:nvGraphicFramePr>
        <p:xfrm>
          <a:off x="2322131" y="5464488"/>
          <a:ext cx="190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8" name="Equation" r:id="rId8" imgW="190440" imgH="609480" progId="Equation.DSMT4">
                  <p:embed/>
                </p:oleObj>
              </mc:Choice>
              <mc:Fallback>
                <p:oleObj name="Equation" r:id="rId8" imgW="190440" imgH="609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322131" y="5464488"/>
                        <a:ext cx="190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物件 15">
            <a:extLst>
              <a:ext uri="{FF2B5EF4-FFF2-40B4-BE49-F238E27FC236}">
                <a16:creationId xmlns:a16="http://schemas.microsoft.com/office/drawing/2014/main" id="{1867F730-316E-4136-82B3-5F5F4F79FE8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97985782"/>
              </p:ext>
            </p:extLst>
          </p:nvPr>
        </p:nvGraphicFramePr>
        <p:xfrm>
          <a:off x="1749993" y="5464488"/>
          <a:ext cx="190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9" name="Equation" r:id="rId10" imgW="190440" imgH="609480" progId="Equation.DSMT4">
                  <p:embed/>
                </p:oleObj>
              </mc:Choice>
              <mc:Fallback>
                <p:oleObj name="Equation" r:id="rId10" imgW="190440" imgH="609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749993" y="5464488"/>
                        <a:ext cx="190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08890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291220" y="1357000"/>
            <a:ext cx="5533501" cy="4144000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D5ACA07D-4BC0-45BB-87C2-C0079DAE19CD}"/>
              </a:ext>
            </a:extLst>
          </p:cNvPr>
          <p:cNvSpPr txBox="1"/>
          <p:nvPr/>
        </p:nvSpPr>
        <p:spPr>
          <a:xfrm>
            <a:off x="1355578" y="2234857"/>
            <a:ext cx="3340017" cy="2419124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pl-PL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(1) U=1.4D</a:t>
            </a:r>
          </a:p>
          <a:p>
            <a:pPr>
              <a:lnSpc>
                <a:spcPct val="120000"/>
              </a:lnSpc>
            </a:pPr>
            <a:r>
              <a:rPr lang="pl-PL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(2) U=1.2D + 1.6L</a:t>
            </a:r>
          </a:p>
          <a:p>
            <a:pPr>
              <a:lnSpc>
                <a:spcPct val="120000"/>
              </a:lnSpc>
            </a:pPr>
            <a:r>
              <a:rPr lang="pl-PL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(3) U=1.2D + (1.0L or 0.5L)</a:t>
            </a:r>
          </a:p>
          <a:p>
            <a:pPr>
              <a:lnSpc>
                <a:spcPct val="120000"/>
              </a:lnSpc>
            </a:pPr>
            <a:r>
              <a:rPr lang="pl-PL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(4) U=1.2D + </a:t>
            </a:r>
            <a:r>
              <a:rPr lang="pl-PL" altLang="zh-TW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1.6W</a:t>
            </a:r>
            <a:r>
              <a:rPr lang="pl-PL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 + (1.0L or 0.5L)</a:t>
            </a:r>
          </a:p>
          <a:p>
            <a:pPr>
              <a:lnSpc>
                <a:spcPct val="120000"/>
              </a:lnSpc>
            </a:pPr>
            <a:r>
              <a:rPr lang="pl-PL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(5) U=1.2D + </a:t>
            </a:r>
            <a:r>
              <a:rPr lang="pl-PL" altLang="zh-TW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1.0E</a:t>
            </a:r>
            <a:r>
              <a:rPr lang="pl-PL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 + (1.0L or 0.5L)</a:t>
            </a:r>
          </a:p>
          <a:p>
            <a:pPr>
              <a:lnSpc>
                <a:spcPct val="120000"/>
              </a:lnSpc>
            </a:pPr>
            <a:r>
              <a:rPr lang="pl-PL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(6) U=0.9D + </a:t>
            </a:r>
            <a:r>
              <a:rPr lang="pl-PL" altLang="zh-TW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1.6W</a:t>
            </a:r>
          </a:p>
          <a:p>
            <a:pPr>
              <a:lnSpc>
                <a:spcPct val="120000"/>
              </a:lnSpc>
            </a:pPr>
            <a:r>
              <a:rPr lang="pl-PL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(7) U=0.9D + </a:t>
            </a:r>
            <a:r>
              <a:rPr lang="pl-PL" altLang="zh-TW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1.0E</a:t>
            </a:r>
            <a:endParaRPr lang="zh-TW" altLang="en-US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9" name="文字版面配置區 18">
            <a:extLst>
              <a:ext uri="{FF2B5EF4-FFF2-40B4-BE49-F238E27FC236}">
                <a16:creationId xmlns:a16="http://schemas.microsoft.com/office/drawing/2014/main" id="{6AFE186F-329C-4E07-BBD7-A97798100D1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/>
              <a:t>Bottom Algorithm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6DF75712-3051-486E-960E-006B061B1B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20</a:t>
            </a:fld>
            <a:endParaRPr lang="fr-FR"/>
          </a:p>
        </p:txBody>
      </p: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066B260C-2595-4D23-857F-AD7273C7CD2E}"/>
              </a:ext>
            </a:extLst>
          </p:cNvPr>
          <p:cNvCxnSpPr>
            <a:cxnSpLocks/>
          </p:cNvCxnSpPr>
          <p:nvPr/>
        </p:nvCxnSpPr>
        <p:spPr>
          <a:xfrm>
            <a:off x="6014025" y="2796466"/>
            <a:ext cx="0" cy="1688976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4CFB6E05-C781-401E-8683-66D7339C84D5}"/>
              </a:ext>
            </a:extLst>
          </p:cNvPr>
          <p:cNvCxnSpPr>
            <a:cxnSpLocks/>
          </p:cNvCxnSpPr>
          <p:nvPr/>
        </p:nvCxnSpPr>
        <p:spPr>
          <a:xfrm>
            <a:off x="10279655" y="2796466"/>
            <a:ext cx="0" cy="1575332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B6237FDC-942F-4C57-AC9A-F91F818746DA}"/>
              </a:ext>
            </a:extLst>
          </p:cNvPr>
          <p:cNvSpPr txBox="1"/>
          <p:nvPr/>
        </p:nvSpPr>
        <p:spPr>
          <a:xfrm>
            <a:off x="7262301" y="2234857"/>
            <a:ext cx="1708160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Gravity Load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144C05E2-00D3-4497-8137-8405C05589FD}"/>
              </a:ext>
            </a:extLst>
          </p:cNvPr>
          <p:cNvSpPr txBox="1"/>
          <p:nvPr/>
        </p:nvSpPr>
        <p:spPr>
          <a:xfrm>
            <a:off x="10442331" y="3115317"/>
            <a:ext cx="948337" cy="937629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Lateral</a:t>
            </a:r>
          </a:p>
          <a:p>
            <a:pPr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Force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8925" y="493062"/>
            <a:ext cx="2221460" cy="1384192"/>
          </a:xfrm>
          <a:prstGeom prst="rect">
            <a:avLst/>
          </a:prstGeom>
        </p:spPr>
      </p:pic>
      <p:sp>
        <p:nvSpPr>
          <p:cNvPr id="9" name="文字方塊 8"/>
          <p:cNvSpPr txBox="1"/>
          <p:nvPr/>
        </p:nvSpPr>
        <p:spPr>
          <a:xfrm>
            <a:off x="7113640" y="1000516"/>
            <a:ext cx="1888659" cy="393890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Different From Top</a:t>
            </a:r>
            <a:endParaRPr lang="zh-TW" alt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C34275DD-3DCA-49E1-A5CD-9F9AA0382091}"/>
              </a:ext>
            </a:extLst>
          </p:cNvPr>
          <p:cNvSpPr txBox="1"/>
          <p:nvPr/>
        </p:nvSpPr>
        <p:spPr>
          <a:xfrm>
            <a:off x="7288030" y="3772228"/>
            <a:ext cx="2113720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Initial Bot Rebar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4076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圖片 18">
            <a:extLst>
              <a:ext uri="{FF2B5EF4-FFF2-40B4-BE49-F238E27FC236}">
                <a16:creationId xmlns:a16="http://schemas.microsoft.com/office/drawing/2014/main" id="{D2AA94EA-2152-43B3-88E3-BBBE9CC549EC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29249" y="1357000"/>
            <a:ext cx="5533501" cy="4144000"/>
          </a:xfrm>
          <a:prstGeom prst="rect">
            <a:avLst/>
          </a:prstGeom>
        </p:spPr>
      </p:pic>
      <p:sp>
        <p:nvSpPr>
          <p:cNvPr id="21" name="文字版面配置區 20">
            <a:extLst>
              <a:ext uri="{FF2B5EF4-FFF2-40B4-BE49-F238E27FC236}">
                <a16:creationId xmlns:a16="http://schemas.microsoft.com/office/drawing/2014/main" id="{E815091C-F2CD-4EB2-ACEC-F16E411BA31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Gravity Load</a:t>
            </a:r>
            <a:endParaRPr lang="zh-TW" altLang="en-US" dirty="0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81A88631-EAD5-42AF-83D7-13593DC279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21</a:t>
            </a:fld>
            <a:endParaRPr lang="fr-FR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BE01AF5E-7FCF-43F4-8376-9664FBE4C9E7}"/>
              </a:ext>
            </a:extLst>
          </p:cNvPr>
          <p:cNvSpPr txBox="1"/>
          <p:nvPr/>
        </p:nvSpPr>
        <p:spPr>
          <a:xfrm>
            <a:off x="498308" y="3439442"/>
            <a:ext cx="2086469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DL,</a:t>
            </a:r>
            <a:r>
              <a:rPr lang="zh-TW" alt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LL, Band, Span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aphicFrame>
        <p:nvGraphicFramePr>
          <p:cNvPr id="5" name="物件 4">
            <a:extLst>
              <a:ext uri="{FF2B5EF4-FFF2-40B4-BE49-F238E27FC236}">
                <a16:creationId xmlns:a16="http://schemas.microsoft.com/office/drawing/2014/main" id="{D2B7A8BD-43AC-4E81-B18F-2FF81FC5139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9602918"/>
              </p:ext>
            </p:extLst>
          </p:nvPr>
        </p:nvGraphicFramePr>
        <p:xfrm>
          <a:off x="839788" y="2560965"/>
          <a:ext cx="22733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74" name="Equation" r:id="rId4" imgW="2273040" imgH="609480" progId="Equation.DSMT4">
                  <p:embed/>
                </p:oleObj>
              </mc:Choice>
              <mc:Fallback>
                <p:oleObj name="Equation" r:id="rId4" imgW="2273040" imgH="609480" progId="Equation.DSMT4">
                  <p:embed/>
                  <p:pic>
                    <p:nvPicPr>
                      <p:cNvPr id="5" name="物件 4">
                        <a:extLst>
                          <a:ext uri="{FF2B5EF4-FFF2-40B4-BE49-F238E27FC236}">
                            <a16:creationId xmlns:a16="http://schemas.microsoft.com/office/drawing/2014/main" id="{D2B7A8BD-43AC-4E81-B18F-2FF81FC5139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39788" y="2560965"/>
                        <a:ext cx="22733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148CEC01-CD3B-4622-A554-20D9875F185E}"/>
              </a:ext>
            </a:extLst>
          </p:cNvPr>
          <p:cNvCxnSpPr>
            <a:cxnSpLocks/>
          </p:cNvCxnSpPr>
          <p:nvPr/>
        </p:nvCxnSpPr>
        <p:spPr>
          <a:xfrm>
            <a:off x="6096000" y="2801240"/>
            <a:ext cx="0" cy="202035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5EF3EC70-D4DE-4DF0-85F4-8C58F801ECDE}"/>
              </a:ext>
            </a:extLst>
          </p:cNvPr>
          <p:cNvCxnSpPr>
            <a:cxnSpLocks/>
          </p:cNvCxnSpPr>
          <p:nvPr/>
        </p:nvCxnSpPr>
        <p:spPr>
          <a:xfrm>
            <a:off x="3327469" y="2664278"/>
            <a:ext cx="0" cy="338997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28959378-2736-4EFF-AE88-B5DFF331AB33}"/>
              </a:ext>
            </a:extLst>
          </p:cNvPr>
          <p:cNvSpPr txBox="1"/>
          <p:nvPr/>
        </p:nvSpPr>
        <p:spPr>
          <a:xfrm>
            <a:off x="491259" y="4150629"/>
            <a:ext cx="3340017" cy="2388283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pl-PL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(1) U=</a:t>
            </a:r>
            <a:r>
              <a:rPr lang="pl-PL" altLang="zh-TW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1.4D</a:t>
            </a:r>
          </a:p>
          <a:p>
            <a:pPr>
              <a:lnSpc>
                <a:spcPct val="120000"/>
              </a:lnSpc>
            </a:pPr>
            <a:r>
              <a:rPr lang="pl-PL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(2) U=</a:t>
            </a:r>
            <a:r>
              <a:rPr lang="pl-PL" altLang="zh-TW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1.2D + 1.6L</a:t>
            </a:r>
          </a:p>
          <a:p>
            <a:pPr>
              <a:lnSpc>
                <a:spcPct val="120000"/>
              </a:lnSpc>
            </a:pPr>
            <a:r>
              <a:rPr lang="pl-PL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(3) U=</a:t>
            </a:r>
            <a:r>
              <a:rPr lang="pl-PL" altLang="zh-TW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1.2D + (1.0L or 0.5L)</a:t>
            </a:r>
          </a:p>
          <a:p>
            <a:pPr>
              <a:lnSpc>
                <a:spcPct val="120000"/>
              </a:lnSpc>
            </a:pPr>
            <a:r>
              <a:rPr lang="pl-PL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(4) U=</a:t>
            </a:r>
            <a:r>
              <a:rPr lang="pl-PL" altLang="zh-TW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1.2D</a:t>
            </a:r>
            <a:r>
              <a:rPr lang="pl-PL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 + 1.6W + </a:t>
            </a:r>
            <a:r>
              <a:rPr lang="pl-PL" altLang="zh-TW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(1.0L or 0.5L)</a:t>
            </a:r>
          </a:p>
          <a:p>
            <a:pPr>
              <a:lnSpc>
                <a:spcPct val="120000"/>
              </a:lnSpc>
            </a:pPr>
            <a:r>
              <a:rPr lang="pl-PL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(5) U=</a:t>
            </a:r>
            <a:r>
              <a:rPr lang="pl-PL" altLang="zh-TW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1.2D</a:t>
            </a:r>
            <a:r>
              <a:rPr lang="pl-PL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 + 1.0E + </a:t>
            </a:r>
            <a:r>
              <a:rPr lang="pl-PL" altLang="zh-TW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(1.0L or 0.5L)</a:t>
            </a:r>
          </a:p>
          <a:p>
            <a:pPr>
              <a:lnSpc>
                <a:spcPct val="120000"/>
              </a:lnSpc>
            </a:pPr>
            <a:r>
              <a:rPr lang="pl-PL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(6) U=</a:t>
            </a:r>
            <a:r>
              <a:rPr lang="pl-PL" altLang="zh-TW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0.9D</a:t>
            </a:r>
            <a:r>
              <a:rPr lang="pl-PL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 + 1.6W</a:t>
            </a:r>
          </a:p>
          <a:p>
            <a:pPr>
              <a:lnSpc>
                <a:spcPct val="120000"/>
              </a:lnSpc>
            </a:pPr>
            <a:r>
              <a:rPr lang="pl-PL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(7) U=</a:t>
            </a:r>
            <a:r>
              <a:rPr lang="pl-PL" altLang="zh-TW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0.9D</a:t>
            </a:r>
            <a:r>
              <a:rPr lang="pl-PL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 + 1.0E</a:t>
            </a:r>
            <a:endParaRPr lang="zh-TW" alt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aphicFrame>
        <p:nvGraphicFramePr>
          <p:cNvPr id="14" name="物件 13">
            <a:extLst>
              <a:ext uri="{FF2B5EF4-FFF2-40B4-BE49-F238E27FC236}">
                <a16:creationId xmlns:a16="http://schemas.microsoft.com/office/drawing/2014/main" id="{08B48E43-865B-42C3-8EF6-D97D67B1BB0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1341305"/>
              </p:ext>
            </p:extLst>
          </p:nvPr>
        </p:nvGraphicFramePr>
        <p:xfrm>
          <a:off x="7243303" y="3060440"/>
          <a:ext cx="7112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75" name="Equation" r:id="rId6" imgW="711000" imgH="609480" progId="Equation.DSMT4">
                  <p:embed/>
                </p:oleObj>
              </mc:Choice>
              <mc:Fallback>
                <p:oleObj name="Equation" r:id="rId6" imgW="711000" imgH="609480" progId="Equation.DSMT4">
                  <p:embed/>
                  <p:pic>
                    <p:nvPicPr>
                      <p:cNvPr id="14" name="物件 13">
                        <a:extLst>
                          <a:ext uri="{FF2B5EF4-FFF2-40B4-BE49-F238E27FC236}">
                            <a16:creationId xmlns:a16="http://schemas.microsoft.com/office/drawing/2014/main" id="{08B48E43-865B-42C3-8EF6-D97D67B1BB0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243303" y="3060440"/>
                        <a:ext cx="7112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物件 14">
            <a:extLst>
              <a:ext uri="{FF2B5EF4-FFF2-40B4-BE49-F238E27FC236}">
                <a16:creationId xmlns:a16="http://schemas.microsoft.com/office/drawing/2014/main" id="{147CAEE6-181F-47C4-AC69-05D215108C8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3625319"/>
              </p:ext>
            </p:extLst>
          </p:nvPr>
        </p:nvGraphicFramePr>
        <p:xfrm>
          <a:off x="5951078" y="3060440"/>
          <a:ext cx="6858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76" name="Equation" r:id="rId8" imgW="685800" imgH="609480" progId="Equation.DSMT4">
                  <p:embed/>
                </p:oleObj>
              </mc:Choice>
              <mc:Fallback>
                <p:oleObj name="Equation" r:id="rId8" imgW="685800" imgH="609480" progId="Equation.DSMT4">
                  <p:embed/>
                  <p:pic>
                    <p:nvPicPr>
                      <p:cNvPr id="15" name="物件 14">
                        <a:extLst>
                          <a:ext uri="{FF2B5EF4-FFF2-40B4-BE49-F238E27FC236}">
                            <a16:creationId xmlns:a16="http://schemas.microsoft.com/office/drawing/2014/main" id="{147CAEE6-181F-47C4-AC69-05D215108C8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951078" y="3060440"/>
                        <a:ext cx="6858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FDC3E779-E453-406D-B287-63AF0F17F9BC}"/>
              </a:ext>
            </a:extLst>
          </p:cNvPr>
          <p:cNvCxnSpPr/>
          <p:nvPr/>
        </p:nvCxnSpPr>
        <p:spPr>
          <a:xfrm flipH="1">
            <a:off x="6748457" y="3364900"/>
            <a:ext cx="40277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0" name="物件 19">
            <a:extLst>
              <a:ext uri="{FF2B5EF4-FFF2-40B4-BE49-F238E27FC236}">
                <a16:creationId xmlns:a16="http://schemas.microsoft.com/office/drawing/2014/main" id="{E0A16959-561D-48D5-8959-5A3342AC8A3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673600" y="5570877"/>
          <a:ext cx="28448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77" name="Equation" r:id="rId10" imgW="2844720" imgH="355320" progId="Equation.DSMT4">
                  <p:embed/>
                </p:oleObj>
              </mc:Choice>
              <mc:Fallback>
                <p:oleObj name="Equation" r:id="rId10" imgW="2844720" imgH="355320" progId="Equation.DSMT4">
                  <p:embed/>
                  <p:pic>
                    <p:nvPicPr>
                      <p:cNvPr id="20" name="物件 19">
                        <a:extLst>
                          <a:ext uri="{FF2B5EF4-FFF2-40B4-BE49-F238E27FC236}">
                            <a16:creationId xmlns:a16="http://schemas.microsoft.com/office/drawing/2014/main" id="{E0A16959-561D-48D5-8959-5A3342AC8A3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673600" y="5570877"/>
                        <a:ext cx="2844800" cy="355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文字方塊 21">
            <a:extLst>
              <a:ext uri="{FF2B5EF4-FFF2-40B4-BE49-F238E27FC236}">
                <a16:creationId xmlns:a16="http://schemas.microsoft.com/office/drawing/2014/main" id="{0C80EE4B-EA20-43FF-98A1-9C560F13A470}"/>
              </a:ext>
            </a:extLst>
          </p:cNvPr>
          <p:cNvSpPr txBox="1"/>
          <p:nvPr/>
        </p:nvSpPr>
        <p:spPr>
          <a:xfrm>
            <a:off x="6480648" y="3722563"/>
            <a:ext cx="1118255" cy="42806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TW" alt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保守估計</a:t>
            </a:r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21E6C5C4-8479-432D-A5E6-FB50C8C4B6A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915503" y="2500964"/>
            <a:ext cx="2624412" cy="2443198"/>
          </a:xfrm>
          <a:prstGeom prst="rect">
            <a:avLst/>
          </a:prstGeom>
        </p:spPr>
      </p:pic>
      <p:sp>
        <p:nvSpPr>
          <p:cNvPr id="18" name="文字方塊 17">
            <a:extLst>
              <a:ext uri="{FF2B5EF4-FFF2-40B4-BE49-F238E27FC236}">
                <a16:creationId xmlns:a16="http://schemas.microsoft.com/office/drawing/2014/main" id="{D542DCF4-5BAD-4CA8-89BB-B900E444D3E5}"/>
              </a:ext>
            </a:extLst>
          </p:cNvPr>
          <p:cNvSpPr txBox="1"/>
          <p:nvPr/>
        </p:nvSpPr>
        <p:spPr>
          <a:xfrm>
            <a:off x="8916679" y="4147405"/>
            <a:ext cx="2623236" cy="796757"/>
          </a:xfrm>
          <a:prstGeom prst="rect">
            <a:avLst/>
          </a:prstGeom>
          <a:solidFill>
            <a:srgbClr val="F0F0F0"/>
          </a:solidFill>
        </p:spPr>
        <p:txBody>
          <a:bodyPr wrap="square" lIns="0" rtlCol="0" anchor="t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119%</a:t>
            </a:r>
          </a:p>
          <a:p>
            <a:pPr algn="ctr">
              <a:lnSpc>
                <a:spcPct val="120000"/>
              </a:lnSpc>
            </a:pPr>
            <a:endParaRPr lang="en-US" altLang="zh-TW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5281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24997" y="1357000"/>
            <a:ext cx="5533501" cy="4144000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43847" y="1357000"/>
            <a:ext cx="5533501" cy="4144000"/>
          </a:xfrm>
          <a:prstGeom prst="rect">
            <a:avLst/>
          </a:prstGeom>
        </p:spPr>
      </p:pic>
      <p:sp>
        <p:nvSpPr>
          <p:cNvPr id="9" name="文字版面配置區 8">
            <a:extLst>
              <a:ext uri="{FF2B5EF4-FFF2-40B4-BE49-F238E27FC236}">
                <a16:creationId xmlns:a16="http://schemas.microsoft.com/office/drawing/2014/main" id="{B951C940-9081-4156-BDC7-4DDADB9D0C2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/>
              <a:t>Algorithm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0BB84E7E-EF2D-4B00-96A1-236B1ABE4E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22</a:t>
            </a:fld>
            <a:endParaRPr lang="fr-FR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8387BA0B-9B9D-42C0-B18C-F2EBAA0D2258}"/>
              </a:ext>
            </a:extLst>
          </p:cNvPr>
          <p:cNvSpPr txBox="1"/>
          <p:nvPr/>
        </p:nvSpPr>
        <p:spPr>
          <a:xfrm>
            <a:off x="7455953" y="5523186"/>
            <a:ext cx="2309287" cy="1078500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Change To</a:t>
            </a:r>
          </a:p>
          <a:p>
            <a:pPr algn="ctr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Rebar Number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2B689B95-198C-457F-BE8A-C0716AA2A229}"/>
              </a:ext>
            </a:extLst>
          </p:cNvPr>
          <p:cNvSpPr txBox="1"/>
          <p:nvPr/>
        </p:nvSpPr>
        <p:spPr>
          <a:xfrm>
            <a:off x="2728850" y="5501000"/>
            <a:ext cx="1725793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Linear Add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8778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658498" y="1357000"/>
            <a:ext cx="5533501" cy="4144000"/>
          </a:xfrm>
          <a:prstGeom prst="rect">
            <a:avLst/>
          </a:prstGeo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3605E3B4-20E5-4FAB-98DD-C1C9B69922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23</a:t>
            </a:fld>
            <a:endParaRPr lang="fr-FR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08045776-B39D-4F24-8410-7D52F1A66F7C}"/>
              </a:ext>
            </a:extLst>
          </p:cNvPr>
          <p:cNvSpPr txBox="1"/>
          <p:nvPr/>
        </p:nvSpPr>
        <p:spPr>
          <a:xfrm>
            <a:off x="8028066" y="5480224"/>
            <a:ext cx="2952411" cy="1058688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Beam width,</a:t>
            </a:r>
            <a:r>
              <a:rPr lang="zh-TW" alt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cover, </a:t>
            </a:r>
            <a:r>
              <a:rPr lang="en-US" altLang="zh-TW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Fy</a:t>
            </a: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,</a:t>
            </a:r>
            <a:r>
              <a:rPr lang="zh-TW" alt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Fyt</a:t>
            </a: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,</a:t>
            </a:r>
            <a:r>
              <a:rPr lang="zh-TW" alt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Fc’,</a:t>
            </a:r>
          </a:p>
          <a:p>
            <a:pPr algn="ctr">
              <a:lnSpc>
                <a:spcPct val="120000"/>
              </a:lnSpc>
            </a:pP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Rebar‘s Db, Stirrup’s Db,</a:t>
            </a:r>
          </a:p>
          <a:p>
            <a:pPr algn="ctr">
              <a:lnSpc>
                <a:spcPct val="120000"/>
              </a:lnSpc>
            </a:pPr>
            <a:r>
              <a:rPr lang="zh-TW" alt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Spacing, rebar number</a:t>
            </a:r>
            <a:endParaRPr lang="zh-TW" alt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6A00AA25-A57F-442B-951B-FB254314C959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21939" y="1140756"/>
            <a:ext cx="4879433" cy="171385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5D14C61A-6EB6-4D7D-AF45-E3A8140EDE38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26916" y="3907170"/>
            <a:ext cx="4879433" cy="2449180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ED1CB6E3-74D9-42A0-8D9D-5AF4B2C3521B}"/>
              </a:ext>
            </a:extLst>
          </p:cNvPr>
          <p:cNvSpPr txBox="1"/>
          <p:nvPr/>
        </p:nvSpPr>
        <p:spPr>
          <a:xfrm>
            <a:off x="117860" y="2964479"/>
            <a:ext cx="728726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MIN</a:t>
            </a:r>
            <a:endParaRPr lang="zh-TW" altLang="en-US" sz="28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BADF190B-1D27-416B-80E7-EF6A7A8C19CE}"/>
              </a:ext>
            </a:extLst>
          </p:cNvPr>
          <p:cNvSpPr txBox="1"/>
          <p:nvPr/>
        </p:nvSpPr>
        <p:spPr>
          <a:xfrm>
            <a:off x="1221939" y="3392488"/>
            <a:ext cx="2052998" cy="393890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Simplified Provisions</a:t>
            </a: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E7F049B5-E33B-48DC-AE57-E2605E73E763}"/>
              </a:ext>
            </a:extLst>
          </p:cNvPr>
          <p:cNvSpPr txBox="1"/>
          <p:nvPr/>
        </p:nvSpPr>
        <p:spPr>
          <a:xfrm>
            <a:off x="1221939" y="506293"/>
            <a:ext cx="3851375" cy="393890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General Development Length Equation</a:t>
            </a: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C1D42051-B987-491C-9FDE-DD3CA93E638E}"/>
              </a:ext>
            </a:extLst>
          </p:cNvPr>
          <p:cNvSpPr txBox="1"/>
          <p:nvPr/>
        </p:nvSpPr>
        <p:spPr>
          <a:xfrm>
            <a:off x="8301323" y="1357000"/>
            <a:ext cx="2352567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Development Length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4" name="直線接點 3"/>
          <p:cNvCxnSpPr/>
          <p:nvPr/>
        </p:nvCxnSpPr>
        <p:spPr>
          <a:xfrm>
            <a:off x="1047565" y="630315"/>
            <a:ext cx="0" cy="2290438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接點 14"/>
          <p:cNvCxnSpPr/>
          <p:nvPr/>
        </p:nvCxnSpPr>
        <p:spPr>
          <a:xfrm>
            <a:off x="1047565" y="3525915"/>
            <a:ext cx="0" cy="2892640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4D619A17-5E3B-43AA-A9A1-5B6AB517F30D}"/>
              </a:ext>
            </a:extLst>
          </p:cNvPr>
          <p:cNvCxnSpPr/>
          <p:nvPr/>
        </p:nvCxnSpPr>
        <p:spPr>
          <a:xfrm>
            <a:off x="6096000" y="3429000"/>
            <a:ext cx="75607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8907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>
            <a:extLst>
              <a:ext uri="{FF2B5EF4-FFF2-40B4-BE49-F238E27FC236}">
                <a16:creationId xmlns:a16="http://schemas.microsoft.com/office/drawing/2014/main" id="{B4BDF036-4D9B-48E0-A7CE-23415A7CA704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68286" y="1357000"/>
            <a:ext cx="5533501" cy="4144000"/>
          </a:xfrm>
          <a:prstGeom prst="rect">
            <a:avLst/>
          </a:prstGeom>
        </p:spPr>
      </p:pic>
      <p:sp>
        <p:nvSpPr>
          <p:cNvPr id="9" name="文字版面配置區 8">
            <a:extLst>
              <a:ext uri="{FF2B5EF4-FFF2-40B4-BE49-F238E27FC236}">
                <a16:creationId xmlns:a16="http://schemas.microsoft.com/office/drawing/2014/main" id="{32E622A5-2525-42FA-9496-9F0047FB572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8739218" cy="701731"/>
          </a:xfrm>
        </p:spPr>
        <p:txBody>
          <a:bodyPr/>
          <a:lstStyle/>
          <a:p>
            <a:r>
              <a:rPr lang="en-US" altLang="zh-TW" dirty="0"/>
              <a:t>Algorithm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CA6D247E-19A7-4118-960B-D006D0571F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24</a:t>
            </a:fld>
            <a:endParaRPr lang="fr-FR"/>
          </a:p>
        </p:txBody>
      </p:sp>
      <p:sp>
        <p:nvSpPr>
          <p:cNvPr id="2" name="文字方塊 1"/>
          <p:cNvSpPr txBox="1"/>
          <p:nvPr/>
        </p:nvSpPr>
        <p:spPr>
          <a:xfrm>
            <a:off x="6687999" y="2790412"/>
            <a:ext cx="3064300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Finite </a:t>
            </a:r>
            <a:r>
              <a:rPr lang="en-US" altLang="zh-TW" sz="2800" dirty="0"/>
              <a:t>Combinations</a:t>
            </a:r>
            <a:endParaRPr lang="zh-TW" altLang="en-US" sz="2800" dirty="0"/>
          </a:p>
        </p:txBody>
      </p:sp>
      <p:sp>
        <p:nvSpPr>
          <p:cNvPr id="4" name="文字方塊 3"/>
          <p:cNvSpPr txBox="1"/>
          <p:nvPr/>
        </p:nvSpPr>
        <p:spPr>
          <a:xfrm>
            <a:off x="7436528" y="3508580"/>
            <a:ext cx="1358705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0.15~0.4</a:t>
            </a:r>
            <a:endParaRPr lang="zh-TW" altLang="en-US" sz="28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8373332" y="3941901"/>
            <a:ext cx="2385397" cy="393890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Avoid Extreme Situation</a:t>
            </a:r>
            <a:endParaRPr lang="zh-TW" alt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2D507921-03DB-4C74-985F-9F06E9F5ECED}"/>
              </a:ext>
            </a:extLst>
          </p:cNvPr>
          <p:cNvSpPr txBox="1"/>
          <p:nvPr/>
        </p:nvSpPr>
        <p:spPr>
          <a:xfrm>
            <a:off x="6687999" y="2200359"/>
            <a:ext cx="3568862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Reduce To Three Points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5" name="直線接點 14"/>
          <p:cNvCxnSpPr/>
          <p:nvPr/>
        </p:nvCxnSpPr>
        <p:spPr>
          <a:xfrm>
            <a:off x="6436310" y="2330274"/>
            <a:ext cx="0" cy="918953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E8454E21-2D6F-4E3B-9847-7020A090825A}"/>
              </a:ext>
            </a:extLst>
          </p:cNvPr>
          <p:cNvSpPr txBox="1"/>
          <p:nvPr/>
        </p:nvSpPr>
        <p:spPr>
          <a:xfrm>
            <a:off x="1882585" y="5210139"/>
            <a:ext cx="1179169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0.15~0.4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6A4FFE63-B834-436E-A43B-417752B7128E}"/>
              </a:ext>
            </a:extLst>
          </p:cNvPr>
          <p:cNvSpPr txBox="1"/>
          <p:nvPr/>
        </p:nvSpPr>
        <p:spPr>
          <a:xfrm>
            <a:off x="3853897" y="5210138"/>
            <a:ext cx="1224053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0.6~0.85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BC977366-5AD5-4885-805F-00F344761CDA}"/>
              </a:ext>
            </a:extLst>
          </p:cNvPr>
          <p:cNvSpPr txBox="1"/>
          <p:nvPr/>
        </p:nvSpPr>
        <p:spPr>
          <a:xfrm>
            <a:off x="3381331" y="4366633"/>
            <a:ext cx="945131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BEFORE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970F06D6-8219-4CB5-BE8D-7C83CF5566F2}"/>
              </a:ext>
            </a:extLst>
          </p:cNvPr>
          <p:cNvSpPr txBox="1"/>
          <p:nvPr/>
        </p:nvSpPr>
        <p:spPr>
          <a:xfrm>
            <a:off x="5134187" y="3928353"/>
            <a:ext cx="777713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AFTER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358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字版面配置區 14">
            <a:extLst>
              <a:ext uri="{FF2B5EF4-FFF2-40B4-BE49-F238E27FC236}">
                <a16:creationId xmlns:a16="http://schemas.microsoft.com/office/drawing/2014/main" id="{7F64D61C-F880-4797-8FC4-C790924A33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Simplified Method</a:t>
            </a:r>
            <a:endParaRPr lang="zh-TW" altLang="en-US" dirty="0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71F8D14D-4B57-4284-867D-C1FB2E9331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25</a:t>
            </a:fld>
            <a:endParaRPr lang="fr-FR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70FC18FE-D4E5-43C3-AB37-5C5D8DE85C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5024" y="4691746"/>
            <a:ext cx="10236976" cy="1262933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28703F24-FCF0-4776-A834-950D6A2FB6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5024" y="2164732"/>
            <a:ext cx="8112507" cy="1262933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DC3DACAA-B7DD-4293-9A54-2AB94709C419}"/>
              </a:ext>
            </a:extLst>
          </p:cNvPr>
          <p:cNvSpPr txBox="1"/>
          <p:nvPr/>
        </p:nvSpPr>
        <p:spPr>
          <a:xfrm>
            <a:off x="839789" y="2611532"/>
            <a:ext cx="1011296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solidFill>
                  <a:schemeClr val="bg1"/>
                </a:solidFill>
              </a:rPr>
              <a:t>BEFORE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9091CC88-2D8D-45AB-A1BF-F92C8DD3310D}"/>
              </a:ext>
            </a:extLst>
          </p:cNvPr>
          <p:cNvSpPr txBox="1"/>
          <p:nvPr/>
        </p:nvSpPr>
        <p:spPr>
          <a:xfrm>
            <a:off x="839788" y="5138546"/>
            <a:ext cx="1011296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solidFill>
                  <a:schemeClr val="bg1"/>
                </a:solidFill>
              </a:rPr>
              <a:t>AFTER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1593550-34C5-4CCD-86AF-C982286A3A0C}"/>
              </a:ext>
            </a:extLst>
          </p:cNvPr>
          <p:cNvSpPr/>
          <p:nvPr/>
        </p:nvSpPr>
        <p:spPr>
          <a:xfrm>
            <a:off x="5141651" y="2164732"/>
            <a:ext cx="1312415" cy="1262933"/>
          </a:xfrm>
          <a:prstGeom prst="rect">
            <a:avLst/>
          </a:prstGeom>
          <a:solidFill>
            <a:schemeClr val="accent1">
              <a:alpha val="10196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1593550-34C5-4CCD-86AF-C982286A3A0C}"/>
              </a:ext>
            </a:extLst>
          </p:cNvPr>
          <p:cNvSpPr/>
          <p:nvPr/>
        </p:nvSpPr>
        <p:spPr>
          <a:xfrm>
            <a:off x="5282214" y="4655234"/>
            <a:ext cx="2805343" cy="1299445"/>
          </a:xfrm>
          <a:prstGeom prst="rect">
            <a:avLst/>
          </a:prstGeom>
          <a:solidFill>
            <a:srgbClr val="3498DB">
              <a:alpha val="10196"/>
            </a:srgbClr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61509C9A-FD12-4F47-A117-3A1BD1CC7253}"/>
              </a:ext>
            </a:extLst>
          </p:cNvPr>
          <p:cNvCxnSpPr/>
          <p:nvPr/>
        </p:nvCxnSpPr>
        <p:spPr>
          <a:xfrm>
            <a:off x="6008914" y="3733803"/>
            <a:ext cx="0" cy="6966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5464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71F8D14D-4B57-4284-867D-C1FB2E9331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26</a:t>
            </a:fld>
            <a:endParaRPr lang="fr-FR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70FC18FE-D4E5-43C3-AB37-5C5D8DE85C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5024" y="3429000"/>
            <a:ext cx="10236976" cy="1262933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28703F24-FCF0-4776-A834-950D6A2FB6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5024" y="901986"/>
            <a:ext cx="8112507" cy="1262933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DC3DACAA-B7DD-4293-9A54-2AB94709C419}"/>
              </a:ext>
            </a:extLst>
          </p:cNvPr>
          <p:cNvSpPr txBox="1"/>
          <p:nvPr/>
        </p:nvSpPr>
        <p:spPr>
          <a:xfrm>
            <a:off x="839789" y="1348786"/>
            <a:ext cx="1011296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solidFill>
                  <a:schemeClr val="bg1"/>
                </a:solidFill>
              </a:rPr>
              <a:t>BEFORE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9091CC88-2D8D-45AB-A1BF-F92C8DD3310D}"/>
              </a:ext>
            </a:extLst>
          </p:cNvPr>
          <p:cNvSpPr txBox="1"/>
          <p:nvPr/>
        </p:nvSpPr>
        <p:spPr>
          <a:xfrm>
            <a:off x="839788" y="3875800"/>
            <a:ext cx="1011296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solidFill>
                  <a:schemeClr val="bg1"/>
                </a:solidFill>
              </a:rPr>
              <a:t>AFTER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1593550-34C5-4CCD-86AF-C982286A3A0C}"/>
              </a:ext>
            </a:extLst>
          </p:cNvPr>
          <p:cNvSpPr/>
          <p:nvPr/>
        </p:nvSpPr>
        <p:spPr>
          <a:xfrm>
            <a:off x="5141651" y="901986"/>
            <a:ext cx="1312415" cy="1262933"/>
          </a:xfrm>
          <a:prstGeom prst="rect">
            <a:avLst/>
          </a:prstGeom>
          <a:solidFill>
            <a:schemeClr val="accent1">
              <a:alpha val="10196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1593550-34C5-4CCD-86AF-C982286A3A0C}"/>
              </a:ext>
            </a:extLst>
          </p:cNvPr>
          <p:cNvSpPr/>
          <p:nvPr/>
        </p:nvSpPr>
        <p:spPr>
          <a:xfrm>
            <a:off x="5282214" y="3392488"/>
            <a:ext cx="2805343" cy="1299445"/>
          </a:xfrm>
          <a:prstGeom prst="rect">
            <a:avLst/>
          </a:prstGeom>
          <a:solidFill>
            <a:srgbClr val="3498DB">
              <a:alpha val="10196"/>
            </a:srgbClr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/>
          <p:cNvSpPr txBox="1"/>
          <p:nvPr/>
        </p:nvSpPr>
        <p:spPr>
          <a:xfrm>
            <a:off x="2766944" y="5310104"/>
            <a:ext cx="5731762" cy="56143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lIns="0" rtlCol="0" anchor="t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TW" sz="28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CONSTRUCTION COST ASSESSMENT</a:t>
            </a:r>
            <a:endParaRPr lang="zh-TW" altLang="en-US" sz="28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8" name="文字方塊 7"/>
          <p:cNvSpPr txBox="1"/>
          <p:nvPr/>
        </p:nvSpPr>
        <p:spPr>
          <a:xfrm rot="5400000">
            <a:off x="5637321" y="2461817"/>
            <a:ext cx="326371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=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5632825" y="4720300"/>
            <a:ext cx="326371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+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4" name="直線接點 13"/>
          <p:cNvCxnSpPr/>
          <p:nvPr/>
        </p:nvCxnSpPr>
        <p:spPr>
          <a:xfrm>
            <a:off x="476435" y="3038886"/>
            <a:ext cx="112391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1202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27</a:t>
            </a:fld>
            <a:endParaRPr lang="fr-FR"/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/>
          </p:nvPr>
        </p:nvGraphicFramePr>
        <p:xfrm>
          <a:off x="7171877" y="581867"/>
          <a:ext cx="3606800" cy="1200150"/>
        </p:xfrm>
        <a:graphic>
          <a:graphicData uri="http://schemas.openxmlformats.org/drawingml/2006/table">
            <a:tbl>
              <a:tblPr>
                <a:tableStyleId>{5DA37D80-6434-44D0-A028-1B22A696006F}</a:tableStyleId>
              </a:tblPr>
              <a:tblGrid>
                <a:gridCol w="937577">
                  <a:extLst>
                    <a:ext uri="{9D8B030D-6E8A-4147-A177-3AD203B41FA5}">
                      <a16:colId xmlns:a16="http://schemas.microsoft.com/office/drawing/2014/main" val="3306943232"/>
                    </a:ext>
                  </a:extLst>
                </a:gridCol>
                <a:gridCol w="468788">
                  <a:extLst>
                    <a:ext uri="{9D8B030D-6E8A-4147-A177-3AD203B41FA5}">
                      <a16:colId xmlns:a16="http://schemas.microsoft.com/office/drawing/2014/main" val="345180815"/>
                    </a:ext>
                  </a:extLst>
                </a:gridCol>
                <a:gridCol w="468788">
                  <a:extLst>
                    <a:ext uri="{9D8B030D-6E8A-4147-A177-3AD203B41FA5}">
                      <a16:colId xmlns:a16="http://schemas.microsoft.com/office/drawing/2014/main" val="605913447"/>
                    </a:ext>
                  </a:extLst>
                </a:gridCol>
                <a:gridCol w="468788">
                  <a:extLst>
                    <a:ext uri="{9D8B030D-6E8A-4147-A177-3AD203B41FA5}">
                      <a16:colId xmlns:a16="http://schemas.microsoft.com/office/drawing/2014/main" val="1023852894"/>
                    </a:ext>
                  </a:extLst>
                </a:gridCol>
                <a:gridCol w="420953">
                  <a:extLst>
                    <a:ext uri="{9D8B030D-6E8A-4147-A177-3AD203B41FA5}">
                      <a16:colId xmlns:a16="http://schemas.microsoft.com/office/drawing/2014/main" val="40864363"/>
                    </a:ext>
                  </a:extLst>
                </a:gridCol>
                <a:gridCol w="420953">
                  <a:extLst>
                    <a:ext uri="{9D8B030D-6E8A-4147-A177-3AD203B41FA5}">
                      <a16:colId xmlns:a16="http://schemas.microsoft.com/office/drawing/2014/main" val="1299163157"/>
                    </a:ext>
                  </a:extLst>
                </a:gridCol>
                <a:gridCol w="420953">
                  <a:extLst>
                    <a:ext uri="{9D8B030D-6E8A-4147-A177-3AD203B41FA5}">
                      <a16:colId xmlns:a16="http://schemas.microsoft.com/office/drawing/2014/main" val="3783920412"/>
                    </a:ext>
                  </a:extLst>
                </a:gridCol>
              </a:tblGrid>
              <a:tr h="200025">
                <a:tc gridSpan="4">
                  <a:txBody>
                    <a:bodyPr/>
                    <a:lstStyle/>
                    <a:p>
                      <a:pPr algn="ctr" fontAlgn="b"/>
                      <a:r>
                        <a:rPr lang="zh-TW" altLang="en-US" sz="1200" u="none" strike="noStrike" dirty="0">
                          <a:effectLst/>
                        </a:rPr>
                        <a:t>主筋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b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zh-TW" altLang="en-US" sz="1200" u="none" strike="noStrike">
                          <a:effectLst/>
                        </a:rPr>
                        <a:t>長度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b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4595796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200" u="none" strike="noStrike">
                          <a:effectLst/>
                        </a:rPr>
                        <a:t>　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200" u="none" strike="noStrike">
                          <a:effectLst/>
                        </a:rPr>
                        <a:t>左端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200" u="none" strike="noStrike">
                          <a:effectLst/>
                        </a:rPr>
                        <a:t>中央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200" u="none" strike="noStrike">
                          <a:effectLst/>
                        </a:rPr>
                        <a:t>右端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200" u="none" strike="noStrike">
                          <a:effectLst/>
                        </a:rPr>
                        <a:t>左端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200" u="none" strike="noStrike">
                          <a:effectLst/>
                        </a:rPr>
                        <a:t>中央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200" u="none" strike="noStrike">
                          <a:effectLst/>
                        </a:rPr>
                        <a:t>右端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096660127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>
                          <a:effectLst/>
                        </a:rPr>
                        <a:t>上層 第一排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6-#10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5-#10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6-#10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33%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29%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38%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004849199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>
                          <a:effectLst/>
                        </a:rPr>
                        <a:t>上層 第二排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2-#10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3-#10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8523847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>
                          <a:effectLst/>
                        </a:rPr>
                        <a:t>上層 第一排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19%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57%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24%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56602354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>
                          <a:effectLst/>
                        </a:rPr>
                        <a:t>上層 第二排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6-#8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5-#8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 dirty="0">
                          <a:effectLst/>
                        </a:rPr>
                        <a:t>7-#8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3589170"/>
                  </a:ext>
                </a:extLst>
              </a:tr>
            </a:tbl>
          </a:graphicData>
        </a:graphic>
      </p:graphicFrame>
      <p:graphicFrame>
        <p:nvGraphicFramePr>
          <p:cNvPr id="4" name="表格 3"/>
          <p:cNvGraphicFramePr>
            <a:graphicFrameLocks noGrp="1"/>
          </p:cNvGraphicFramePr>
          <p:nvPr>
            <p:extLst/>
          </p:nvPr>
        </p:nvGraphicFramePr>
        <p:xfrm>
          <a:off x="2042463" y="581867"/>
          <a:ext cx="2349500" cy="1200150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939800">
                  <a:extLst>
                    <a:ext uri="{9D8B030D-6E8A-4147-A177-3AD203B41FA5}">
                      <a16:colId xmlns:a16="http://schemas.microsoft.com/office/drawing/2014/main" val="45794289"/>
                    </a:ext>
                  </a:extLst>
                </a:gridCol>
                <a:gridCol w="469900">
                  <a:extLst>
                    <a:ext uri="{9D8B030D-6E8A-4147-A177-3AD203B41FA5}">
                      <a16:colId xmlns:a16="http://schemas.microsoft.com/office/drawing/2014/main" val="1296430099"/>
                    </a:ext>
                  </a:extLst>
                </a:gridCol>
                <a:gridCol w="469900">
                  <a:extLst>
                    <a:ext uri="{9D8B030D-6E8A-4147-A177-3AD203B41FA5}">
                      <a16:colId xmlns:a16="http://schemas.microsoft.com/office/drawing/2014/main" val="1433538469"/>
                    </a:ext>
                  </a:extLst>
                </a:gridCol>
                <a:gridCol w="469900">
                  <a:extLst>
                    <a:ext uri="{9D8B030D-6E8A-4147-A177-3AD203B41FA5}">
                      <a16:colId xmlns:a16="http://schemas.microsoft.com/office/drawing/2014/main" val="3740602696"/>
                    </a:ext>
                  </a:extLst>
                </a:gridCol>
              </a:tblGrid>
              <a:tr h="200025">
                <a:tc gridSpan="4">
                  <a:txBody>
                    <a:bodyPr/>
                    <a:lstStyle/>
                    <a:p>
                      <a:pPr algn="ctr" fontAlgn="b"/>
                      <a:r>
                        <a:rPr lang="zh-TW" altLang="en-US" sz="1200" u="none" strike="noStrike" dirty="0">
                          <a:effectLst/>
                        </a:rPr>
                        <a:t>主筋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b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701649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200" u="none" strike="noStrike" dirty="0">
                          <a:effectLst/>
                        </a:rPr>
                        <a:t>　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200" u="none" strike="noStrike">
                          <a:effectLst/>
                        </a:rPr>
                        <a:t>左端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200" u="none" strike="noStrike" dirty="0">
                          <a:effectLst/>
                        </a:rPr>
                        <a:t>中央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200" u="none" strike="noStrike">
                          <a:effectLst/>
                        </a:rPr>
                        <a:t>右端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637013611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>
                          <a:effectLst/>
                        </a:rPr>
                        <a:t>上層 第一排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6-#10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 dirty="0">
                          <a:effectLst/>
                        </a:rPr>
                        <a:t>6-#10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6-#10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971930405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>
                          <a:effectLst/>
                        </a:rPr>
                        <a:t>上層 第二排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2-#10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 dirty="0">
                          <a:effectLst/>
                        </a:rPr>
                        <a:t>0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3-#10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743086321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>
                          <a:effectLst/>
                        </a:rPr>
                        <a:t>上層 第一排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650656772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>
                          <a:effectLst/>
                        </a:rPr>
                        <a:t>上層 第二排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6-#8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5-#8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 dirty="0">
                          <a:effectLst/>
                        </a:rPr>
                        <a:t>7-#8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951986484"/>
                  </a:ext>
                </a:extLst>
              </a:tr>
            </a:tbl>
          </a:graphicData>
        </a:graphic>
      </p:graphicFrame>
      <p:sp>
        <p:nvSpPr>
          <p:cNvPr id="6" name="文字方塊 5"/>
          <p:cNvSpPr txBox="1"/>
          <p:nvPr/>
        </p:nvSpPr>
        <p:spPr>
          <a:xfrm>
            <a:off x="2846021" y="212187"/>
            <a:ext cx="952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accent1"/>
                </a:solidFill>
              </a:rPr>
              <a:t>BEFORE</a:t>
            </a:r>
            <a:endParaRPr lang="zh-TW" altLang="en-US" dirty="0">
              <a:solidFill>
                <a:schemeClr val="accent1"/>
              </a:solidFill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8574045" y="212535"/>
            <a:ext cx="802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accent2"/>
                </a:solidFill>
              </a:rPr>
              <a:t>AFTER</a:t>
            </a:r>
            <a:endParaRPr lang="zh-TW" altLang="en-US" dirty="0">
              <a:solidFill>
                <a:schemeClr val="accent2"/>
              </a:solidFill>
            </a:endParaRPr>
          </a:p>
        </p:txBody>
      </p:sp>
      <p:grpSp>
        <p:nvGrpSpPr>
          <p:cNvPr id="18" name="群組 17"/>
          <p:cNvGrpSpPr/>
          <p:nvPr/>
        </p:nvGrpSpPr>
        <p:grpSpPr>
          <a:xfrm>
            <a:off x="923191" y="2066282"/>
            <a:ext cx="4572001" cy="4721382"/>
            <a:chOff x="0" y="2136618"/>
            <a:chExt cx="4572001" cy="4721382"/>
          </a:xfrm>
        </p:grpSpPr>
        <p:graphicFrame>
          <p:nvGraphicFramePr>
            <p:cNvPr id="8" name="圖表 7">
              <a:extLst>
                <a:ext uri="{FF2B5EF4-FFF2-40B4-BE49-F238E27FC236}">
                  <a16:creationId xmlns:a16="http://schemas.microsoft.com/office/drawing/2014/main" id="{99D4E335-3A9A-45FF-AB2D-2911DFBE93E9}"/>
                </a:ext>
              </a:extLst>
            </p:cNvPr>
            <p:cNvGraphicFramePr>
              <a:graphicFrameLocks/>
            </p:cNvGraphicFramePr>
            <p:nvPr>
              <p:extLst/>
            </p:nvPr>
          </p:nvGraphicFramePr>
          <p:xfrm>
            <a:off x="0" y="2136618"/>
            <a:ext cx="4572001" cy="472138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10" name="文字方塊 9"/>
            <p:cNvSpPr txBox="1"/>
            <p:nvPr/>
          </p:nvSpPr>
          <p:spPr>
            <a:xfrm>
              <a:off x="3094085" y="4925085"/>
              <a:ext cx="5998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solidFill>
                    <a:schemeClr val="accent4"/>
                  </a:solidFill>
                </a:rPr>
                <a:t>67%</a:t>
              </a:r>
              <a:endParaRPr lang="zh-TW" alt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11" name="文字方塊 10"/>
            <p:cNvSpPr txBox="1"/>
            <p:nvPr/>
          </p:nvSpPr>
          <p:spPr>
            <a:xfrm>
              <a:off x="3002392" y="3983417"/>
              <a:ext cx="603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solidFill>
                    <a:schemeClr val="accent3"/>
                  </a:solidFill>
                </a:rPr>
                <a:t>90%</a:t>
              </a:r>
              <a:endParaRPr lang="zh-TW" altLang="en-US" dirty="0">
                <a:solidFill>
                  <a:schemeClr val="accent3"/>
                </a:solidFill>
              </a:endParaRPr>
            </a:p>
          </p:txBody>
        </p:sp>
        <p:sp>
          <p:nvSpPr>
            <p:cNvPr id="12" name="文字方塊 11"/>
            <p:cNvSpPr txBox="1"/>
            <p:nvPr/>
          </p:nvSpPr>
          <p:spPr>
            <a:xfrm>
              <a:off x="1682950" y="3614085"/>
              <a:ext cx="603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solidFill>
                    <a:schemeClr val="accent2"/>
                  </a:solidFill>
                </a:rPr>
                <a:t>98%</a:t>
              </a:r>
              <a:endParaRPr lang="zh-TW" altLang="en-US" dirty="0">
                <a:solidFill>
                  <a:schemeClr val="accent2"/>
                </a:solidFill>
              </a:endParaRPr>
            </a:p>
          </p:txBody>
        </p:sp>
      </p:grpSp>
      <p:grpSp>
        <p:nvGrpSpPr>
          <p:cNvPr id="17" name="群組 16"/>
          <p:cNvGrpSpPr/>
          <p:nvPr/>
        </p:nvGrpSpPr>
        <p:grpSpPr>
          <a:xfrm>
            <a:off x="6708538" y="2066280"/>
            <a:ext cx="4572000" cy="4721382"/>
            <a:chOff x="4572000" y="2136618"/>
            <a:chExt cx="4572000" cy="4721382"/>
          </a:xfrm>
        </p:grpSpPr>
        <p:graphicFrame>
          <p:nvGraphicFramePr>
            <p:cNvPr id="9" name="圖表 8">
              <a:extLst>
                <a:ext uri="{FF2B5EF4-FFF2-40B4-BE49-F238E27FC236}">
                  <a16:creationId xmlns:a16="http://schemas.microsoft.com/office/drawing/2014/main" id="{D017817E-F8D9-423B-9093-B7A72760CE79}"/>
                </a:ext>
              </a:extLst>
            </p:cNvPr>
            <p:cNvGraphicFramePr>
              <a:graphicFrameLocks/>
            </p:cNvGraphicFramePr>
            <p:nvPr>
              <p:extLst/>
            </p:nvPr>
          </p:nvGraphicFramePr>
          <p:xfrm>
            <a:off x="4572000" y="2136618"/>
            <a:ext cx="4572000" cy="472138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13" name="文字方塊 12"/>
            <p:cNvSpPr txBox="1"/>
            <p:nvPr/>
          </p:nvSpPr>
          <p:spPr>
            <a:xfrm>
              <a:off x="7979105" y="5452633"/>
              <a:ext cx="603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solidFill>
                    <a:schemeClr val="accent4"/>
                  </a:solidFill>
                </a:rPr>
                <a:t>86%</a:t>
              </a:r>
              <a:endParaRPr lang="zh-TW" alt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14" name="文字方塊 13"/>
            <p:cNvSpPr txBox="1"/>
            <p:nvPr/>
          </p:nvSpPr>
          <p:spPr>
            <a:xfrm>
              <a:off x="8175411" y="4180625"/>
              <a:ext cx="603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solidFill>
                    <a:schemeClr val="accent3"/>
                  </a:solidFill>
                </a:rPr>
                <a:t>93%</a:t>
              </a:r>
              <a:endParaRPr lang="zh-TW" altLang="en-US" dirty="0">
                <a:solidFill>
                  <a:schemeClr val="accent3"/>
                </a:solidFill>
              </a:endParaRPr>
            </a:p>
          </p:txBody>
        </p:sp>
        <p:sp>
          <p:nvSpPr>
            <p:cNvPr id="15" name="文字方塊 14"/>
            <p:cNvSpPr txBox="1"/>
            <p:nvPr/>
          </p:nvSpPr>
          <p:spPr>
            <a:xfrm>
              <a:off x="5672503" y="4430633"/>
              <a:ext cx="6062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solidFill>
                    <a:schemeClr val="accent2"/>
                  </a:solidFill>
                </a:rPr>
                <a:t>94%</a:t>
              </a:r>
              <a:endParaRPr lang="zh-TW" altLang="en-US" dirty="0">
                <a:solidFill>
                  <a:schemeClr val="accent2"/>
                </a:solidFill>
              </a:endParaRPr>
            </a:p>
          </p:txBody>
        </p:sp>
      </p:grpSp>
      <p:cxnSp>
        <p:nvCxnSpPr>
          <p:cNvPr id="20" name="直線單箭頭接點 19"/>
          <p:cNvCxnSpPr/>
          <p:nvPr/>
        </p:nvCxnSpPr>
        <p:spPr>
          <a:xfrm>
            <a:off x="5618285" y="1257300"/>
            <a:ext cx="80889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接點 21"/>
          <p:cNvCxnSpPr/>
          <p:nvPr/>
        </p:nvCxnSpPr>
        <p:spPr>
          <a:xfrm>
            <a:off x="839788" y="1951892"/>
            <a:ext cx="105124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0881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RCAD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28</a:t>
            </a:fld>
            <a:endParaRPr lang="fr-FR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96058" y="1203381"/>
            <a:ext cx="7664650" cy="4994219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3DD283E1-895A-4F72-9E10-4EC8CA20B98D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463618" y="997006"/>
            <a:ext cx="7306056" cy="5172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154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818393-CB14-1848-9D15-D29FF2BE83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29</a:t>
            </a:fld>
            <a:endParaRPr lang="fr-FR"/>
          </a:p>
        </p:txBody>
      </p:sp>
      <p:pic>
        <p:nvPicPr>
          <p:cNvPr id="5" name="Picture 1" descr="/var/folders/rp/1m3l6v2x0dq9jdn72y0fvxhr0000gn/T/com.microsoft.Powerpoint/WebArchiveCopyPasteTempFiles/p13062">
            <a:extLst>
              <a:ext uri="{FF2B5EF4-FFF2-40B4-BE49-F238E27FC236}">
                <a16:creationId xmlns:a16="http://schemas.microsoft.com/office/drawing/2014/main" id="{F3E4C39D-C332-1A4F-85C1-8A322B3B1943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2" r="2232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3199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3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/>
              <a:t>Tradition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</a:t>
            </a:fld>
            <a:endParaRPr lang="fr-FR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80" y="1762409"/>
            <a:ext cx="6095238" cy="4552381"/>
          </a:xfrm>
          <a:prstGeom prst="rect">
            <a:avLst/>
          </a:prstGeom>
        </p:spPr>
      </p:pic>
      <p:cxnSp>
        <p:nvCxnSpPr>
          <p:cNvPr id="8" name="直線單箭頭接點 7"/>
          <p:cNvCxnSpPr/>
          <p:nvPr/>
        </p:nvCxnSpPr>
        <p:spPr>
          <a:xfrm>
            <a:off x="3314699" y="1549400"/>
            <a:ext cx="198120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接點 9"/>
          <p:cNvCxnSpPr/>
          <p:nvPr/>
        </p:nvCxnSpPr>
        <p:spPr>
          <a:xfrm>
            <a:off x="3327399" y="1155700"/>
            <a:ext cx="0" cy="16129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/>
          <p:cNvCxnSpPr/>
          <p:nvPr/>
        </p:nvCxnSpPr>
        <p:spPr>
          <a:xfrm>
            <a:off x="5283199" y="1143000"/>
            <a:ext cx="0" cy="17272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/>
          <p:cNvCxnSpPr/>
          <p:nvPr/>
        </p:nvCxnSpPr>
        <p:spPr>
          <a:xfrm flipH="1">
            <a:off x="3846614" y="2705100"/>
            <a:ext cx="1436585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字方塊 31"/>
          <p:cNvSpPr txBox="1"/>
          <p:nvPr/>
        </p:nvSpPr>
        <p:spPr>
          <a:xfrm>
            <a:off x="4874384" y="4491031"/>
            <a:ext cx="1660070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err="1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Etabs</a:t>
            </a:r>
            <a:r>
              <a:rPr lang="en-US" altLang="zh-TW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Demand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45352" y="2463002"/>
            <a:ext cx="1331455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Rebar Used</a:t>
            </a:r>
          </a:p>
        </p:txBody>
      </p:sp>
      <p:graphicFrame>
        <p:nvGraphicFramePr>
          <p:cNvPr id="9" name="物件 8">
            <a:extLst>
              <a:ext uri="{FF2B5EF4-FFF2-40B4-BE49-F238E27FC236}">
                <a16:creationId xmlns:a16="http://schemas.microsoft.com/office/drawing/2014/main" id="{444854F0-6934-408D-B546-B5178951ACC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8827712"/>
              </p:ext>
            </p:extLst>
          </p:nvPr>
        </p:nvGraphicFramePr>
        <p:xfrm>
          <a:off x="5512104" y="1532477"/>
          <a:ext cx="20447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1" name="Equation" r:id="rId5" imgW="2044440" imgH="685800" progId="Equation.DSMT4">
                  <p:embed/>
                </p:oleObj>
              </mc:Choice>
              <mc:Fallback>
                <p:oleObj name="Equation" r:id="rId5" imgW="2044440" imgH="685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512104" y="1532477"/>
                        <a:ext cx="2044700" cy="685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物件 10">
            <a:extLst>
              <a:ext uri="{FF2B5EF4-FFF2-40B4-BE49-F238E27FC236}">
                <a16:creationId xmlns:a16="http://schemas.microsoft.com/office/drawing/2014/main" id="{5B556B5B-4BDD-43D7-A6DD-70248B8F523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15510001"/>
              </p:ext>
            </p:extLst>
          </p:nvPr>
        </p:nvGraphicFramePr>
        <p:xfrm>
          <a:off x="4469657" y="2744645"/>
          <a:ext cx="190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2" name="Equation" r:id="rId7" imgW="190440" imgH="609480" progId="Equation.DSMT4">
                  <p:embed/>
                </p:oleObj>
              </mc:Choice>
              <mc:Fallback>
                <p:oleObj name="Equation" r:id="rId7" imgW="190440" imgH="609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469657" y="2744645"/>
                        <a:ext cx="190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物件 12">
            <a:extLst>
              <a:ext uri="{FF2B5EF4-FFF2-40B4-BE49-F238E27FC236}">
                <a16:creationId xmlns:a16="http://schemas.microsoft.com/office/drawing/2014/main" id="{16B78247-3427-448E-A054-F2489AA3894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49584933"/>
              </p:ext>
            </p:extLst>
          </p:nvPr>
        </p:nvGraphicFramePr>
        <p:xfrm>
          <a:off x="4157334" y="1250951"/>
          <a:ext cx="3429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3" name="Equation" r:id="rId9" imgW="342720" imgH="253800" progId="Equation.DSMT4">
                  <p:embed/>
                </p:oleObj>
              </mc:Choice>
              <mc:Fallback>
                <p:oleObj name="Equation" r:id="rId9" imgW="34272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157334" y="1250951"/>
                        <a:ext cx="3429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物件 13">
            <a:extLst>
              <a:ext uri="{FF2B5EF4-FFF2-40B4-BE49-F238E27FC236}">
                <a16:creationId xmlns:a16="http://schemas.microsoft.com/office/drawing/2014/main" id="{3981814D-5E33-407F-9C14-0FF119F5EF3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93543679"/>
              </p:ext>
            </p:extLst>
          </p:nvPr>
        </p:nvGraphicFramePr>
        <p:xfrm>
          <a:off x="2328985" y="6114993"/>
          <a:ext cx="180975" cy="600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4" name="Equation" r:id="rId11" imgW="181125" imgH="600016" progId="Equation.DSMT4">
                  <p:embed/>
                </p:oleObj>
              </mc:Choice>
              <mc:Fallback>
                <p:oleObj name="Equation" r:id="rId11" imgW="181125" imgH="600016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328985" y="6114993"/>
                        <a:ext cx="180975" cy="600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物件 22">
            <a:extLst>
              <a:ext uri="{FF2B5EF4-FFF2-40B4-BE49-F238E27FC236}">
                <a16:creationId xmlns:a16="http://schemas.microsoft.com/office/drawing/2014/main" id="{A2A302A1-ECB9-4675-9DCB-3A8EE25F8EC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13636782"/>
              </p:ext>
            </p:extLst>
          </p:nvPr>
        </p:nvGraphicFramePr>
        <p:xfrm>
          <a:off x="3751088" y="6114992"/>
          <a:ext cx="180975" cy="600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5" name="Equation" r:id="rId13" imgW="181125" imgH="600016" progId="Equation.DSMT4">
                  <p:embed/>
                </p:oleObj>
              </mc:Choice>
              <mc:Fallback>
                <p:oleObj name="Equation" r:id="rId13" imgW="181125" imgH="600016" progId="Equation.DSMT4">
                  <p:embed/>
                  <p:pic>
                    <p:nvPicPr>
                      <p:cNvPr id="14" name="物件 13">
                        <a:extLst>
                          <a:ext uri="{FF2B5EF4-FFF2-40B4-BE49-F238E27FC236}">
                            <a16:creationId xmlns:a16="http://schemas.microsoft.com/office/drawing/2014/main" id="{3981814D-5E33-407F-9C14-0FF119F5EF3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751088" y="6114992"/>
                        <a:ext cx="180975" cy="600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BAA982FA-D0A6-4FD5-AC4E-60DA5AF8D072}"/>
              </a:ext>
            </a:extLst>
          </p:cNvPr>
          <p:cNvCxnSpPr/>
          <p:nvPr/>
        </p:nvCxnSpPr>
        <p:spPr>
          <a:xfrm>
            <a:off x="4248822" y="4728629"/>
            <a:ext cx="502823" cy="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圖片 15"/>
          <p:cNvPicPr>
            <a:picLocks noChangeAspect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8675" y="2348046"/>
            <a:ext cx="8405130" cy="4098023"/>
          </a:xfrm>
          <a:prstGeom prst="rect">
            <a:avLst/>
          </a:prstGeom>
        </p:spPr>
      </p:pic>
      <p:pic>
        <p:nvPicPr>
          <p:cNvPr id="22" name="圖片 21"/>
          <p:cNvPicPr>
            <a:picLocks noChangeAspect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5983" y="284727"/>
            <a:ext cx="3205216" cy="1562742"/>
          </a:xfrm>
          <a:prstGeom prst="rect">
            <a:avLst/>
          </a:prstGeom>
        </p:spPr>
      </p:pic>
      <p:sp>
        <p:nvSpPr>
          <p:cNvPr id="19" name="矩形 18"/>
          <p:cNvSpPr/>
          <p:nvPr/>
        </p:nvSpPr>
        <p:spPr>
          <a:xfrm>
            <a:off x="8622918" y="180752"/>
            <a:ext cx="2296719" cy="179690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1" name="直線單箭頭接點 20"/>
          <p:cNvCxnSpPr/>
          <p:nvPr/>
        </p:nvCxnSpPr>
        <p:spPr>
          <a:xfrm>
            <a:off x="9696893" y="2083981"/>
            <a:ext cx="0" cy="37902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8930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版面配置區 4"/>
          <p:cNvSpPr>
            <a:spLocks noGrp="1"/>
          </p:cNvSpPr>
          <p:nvPr>
            <p:ph type="body" sz="quarter" idx="10"/>
          </p:nvPr>
        </p:nvSpPr>
        <p:spPr>
          <a:xfrm>
            <a:off x="839787" y="660400"/>
            <a:ext cx="5688603" cy="1311128"/>
          </a:xfrm>
        </p:spPr>
        <p:txBody>
          <a:bodyPr/>
          <a:lstStyle/>
          <a:p>
            <a:r>
              <a:rPr lang="en-US" altLang="zh-TW" dirty="0"/>
              <a:t>Shear Reinforcement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30</a:t>
            </a:fld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/>
              <p:cNvSpPr txBox="1"/>
              <p:nvPr/>
            </p:nvSpPr>
            <p:spPr>
              <a:xfrm>
                <a:off x="859324" y="2001908"/>
                <a:ext cx="1853520" cy="494431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200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V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TW" sz="2000" b="0" i="0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u</m:t>
                          </m:r>
                        </m:sub>
                      </m:sSub>
                      <m:r>
                        <a:rPr lang="en-US" altLang="zh-TW" sz="2000" b="0" i="0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2000" b="0" i="0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V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TW" sz="2000" b="0" i="0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p</m:t>
                          </m:r>
                        </m:sub>
                      </m:sSub>
                      <m:r>
                        <a:rPr lang="en-US" altLang="zh-TW" sz="2000" b="0" i="0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2000" b="0" i="0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V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TW" sz="2000" b="0" i="0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D</m:t>
                          </m:r>
                          <m:r>
                            <a:rPr lang="en-US" altLang="zh-TW" sz="2000" b="0" i="0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altLang="zh-TW" sz="2000" b="0" i="0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L</m:t>
                          </m:r>
                        </m:sub>
                      </m:sSub>
                    </m:oMath>
                  </m:oMathPara>
                </a14:m>
                <a:endParaRPr lang="zh-TW" altLang="en-US" sz="20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文字方塊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324" y="2001908"/>
                <a:ext cx="1853520" cy="49443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/>
              <p:cNvSpPr txBox="1"/>
              <p:nvPr/>
            </p:nvSpPr>
            <p:spPr>
              <a:xfrm>
                <a:off x="859324" y="2588650"/>
                <a:ext cx="5037405" cy="839845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𝑝</m:t>
                          </m:r>
                        </m:sub>
                      </m:sSub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TW" sz="2000" b="0" i="0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max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⁡(</m:t>
                      </m:r>
                      <m:sSub>
                        <m:sSub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𝑝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altLang="zh-TW" sz="20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𝐼</m:t>
                              </m:r>
                            </m:sub>
                            <m:sup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−</m:t>
                              </m:r>
                            </m:sup>
                          </m:sSubSup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altLang="zh-TW" sz="20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𝐽</m:t>
                              </m:r>
                            </m:sub>
                            <m:sup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+</m:t>
                              </m:r>
                            </m:sup>
                          </m:sSubSup>
                        </m:num>
                        <m:den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𝐿</m:t>
                          </m:r>
                        </m:den>
                      </m:f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,</m:t>
                      </m:r>
                      <m:sSub>
                        <m:sSubPr>
                          <m:ctrlPr>
                            <a:rPr lang="en-US" altLang="zh-TW" sz="2000" i="1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altLang="zh-TW" sz="2000" i="1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TW" sz="2000" i="1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𝑝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sz="2000" i="1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000" i="1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altLang="zh-TW" sz="2000" i="1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𝐼</m:t>
                              </m:r>
                            </m:sub>
                            <m:sup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−</m:t>
                              </m:r>
                            </m:sup>
                          </m:sSubSup>
                          <m:r>
                            <a:rPr lang="en-US" altLang="zh-TW" sz="2000" i="1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altLang="zh-TW" sz="2000" i="1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𝐽</m:t>
                              </m:r>
                            </m:sub>
                            <m:sup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+</m:t>
                              </m:r>
                            </m:sup>
                          </m:sSubSup>
                        </m:num>
                        <m:den>
                          <m:r>
                            <a:rPr lang="en-US" altLang="zh-TW" sz="2000" i="1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𝐿</m:t>
                          </m:r>
                        </m:den>
                      </m:f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)</m:t>
                      </m:r>
                    </m:oMath>
                  </m:oMathPara>
                </a14:m>
                <a:endParaRPr lang="zh-TW" altLang="en-US" sz="20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4" name="文字方塊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324" y="2588650"/>
                <a:ext cx="5037405" cy="83984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群組 5"/>
          <p:cNvGrpSpPr/>
          <p:nvPr/>
        </p:nvGrpSpPr>
        <p:grpSpPr>
          <a:xfrm>
            <a:off x="839788" y="3881552"/>
            <a:ext cx="7961905" cy="1700541"/>
            <a:chOff x="1786084" y="3881552"/>
            <a:chExt cx="7961905" cy="1700541"/>
          </a:xfrm>
        </p:grpSpPr>
        <p:pic>
          <p:nvPicPr>
            <p:cNvPr id="7" name="圖片 6"/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t="-1" b="61848"/>
            <a:stretch/>
          </p:blipFill>
          <p:spPr>
            <a:xfrm>
              <a:off x="1786084" y="3881552"/>
              <a:ext cx="7961905" cy="1700541"/>
            </a:xfrm>
            <a:prstGeom prst="rect">
              <a:avLst/>
            </a:prstGeom>
          </p:spPr>
        </p:pic>
        <p:sp>
          <p:nvSpPr>
            <p:cNvPr id="9" name="矩形 8"/>
            <p:cNvSpPr/>
            <p:nvPr/>
          </p:nvSpPr>
          <p:spPr>
            <a:xfrm>
              <a:off x="2179674" y="4227795"/>
              <a:ext cx="7377223" cy="859867"/>
            </a:xfrm>
            <a:prstGeom prst="rect">
              <a:avLst/>
            </a:prstGeom>
            <a:solidFill>
              <a:srgbClr val="F7F7F7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cxnSp>
        <p:nvCxnSpPr>
          <p:cNvPr id="10" name="直線單箭頭接點 9"/>
          <p:cNvCxnSpPr/>
          <p:nvPr/>
        </p:nvCxnSpPr>
        <p:spPr>
          <a:xfrm>
            <a:off x="6031592" y="2588650"/>
            <a:ext cx="80807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字方塊 10"/>
          <p:cNvSpPr txBox="1"/>
          <p:nvPr/>
        </p:nvSpPr>
        <p:spPr>
          <a:xfrm>
            <a:off x="7192525" y="2374937"/>
            <a:ext cx="1923925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&gt;2h, Consider </a:t>
            </a:r>
            <a:r>
              <a:rPr lang="en-US" altLang="zh-TW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Vc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567823" y="5944539"/>
            <a:ext cx="4282951" cy="4118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/>
          <p:cNvSpPr/>
          <p:nvPr/>
        </p:nvSpPr>
        <p:spPr>
          <a:xfrm>
            <a:off x="839788" y="5944541"/>
            <a:ext cx="5762846" cy="41180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文字方塊 13"/>
          <p:cNvSpPr txBox="1"/>
          <p:nvPr/>
        </p:nvSpPr>
        <p:spPr>
          <a:xfrm>
            <a:off x="1459533" y="6362622"/>
            <a:ext cx="361637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2h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5669955" y="6356350"/>
            <a:ext cx="361637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2h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6" name="直線單箭頭接點 15"/>
          <p:cNvCxnSpPr/>
          <p:nvPr/>
        </p:nvCxnSpPr>
        <p:spPr>
          <a:xfrm>
            <a:off x="6879265" y="6150444"/>
            <a:ext cx="80807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8040198" y="5965778"/>
            <a:ext cx="15215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Combinations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62774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版面配置區 5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/>
              <a:t>Shear Design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31</a:t>
            </a:fld>
            <a:endParaRPr lang="fr-FR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6000" y="1675583"/>
            <a:ext cx="6096000" cy="4562475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" y="2006599"/>
            <a:ext cx="6095985" cy="3900444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7826011" y="1674766"/>
            <a:ext cx="2635978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Easbs</a:t>
            </a: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Shear Rebar Area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5539563" y="4221126"/>
            <a:ext cx="1967023" cy="8718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7311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80937A24-DC6B-4570-BE27-4F96752944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32</a:t>
            </a:fld>
            <a:endParaRPr lang="fr-FR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AE3D418F-F2CF-414C-A2DD-68737E55EC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381" y="1148047"/>
            <a:ext cx="6095238" cy="45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582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33</a:t>
            </a:fld>
            <a:endParaRPr lang="fr-FR"/>
          </a:p>
        </p:txBody>
      </p:sp>
      <p:pic>
        <p:nvPicPr>
          <p:cNvPr id="4" name="圖片版面配置區 3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16" b="1616"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01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34</a:t>
            </a:fld>
            <a:endParaRPr lang="fr-FR"/>
          </a:p>
        </p:txBody>
      </p:sp>
      <p:pic>
        <p:nvPicPr>
          <p:cNvPr id="8" name="圖片版面配置區 7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9" b="7272"/>
          <a:stretch/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949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35</a:t>
            </a:fld>
            <a:endParaRPr lang="fr-FR"/>
          </a:p>
        </p:txBody>
      </p:sp>
      <p:pic>
        <p:nvPicPr>
          <p:cNvPr id="5" name="圖片版面配置區 4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6" b="1446"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830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C478276B-6717-40D6-B9CB-FA0CC9DBD6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23546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6436A19C-4C48-48E4-AE70-577192F09E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03166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38</a:t>
            </a:fld>
            <a:endParaRPr lang="fr-FR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52499" y="1"/>
            <a:ext cx="4422971" cy="6858000"/>
          </a:xfrm>
          <a:prstGeom prst="rect">
            <a:avLst/>
          </a:prstGeom>
        </p:spPr>
      </p:pic>
      <p:cxnSp>
        <p:nvCxnSpPr>
          <p:cNvPr id="11" name="直線單箭頭接點 10"/>
          <p:cNvCxnSpPr/>
          <p:nvPr/>
        </p:nvCxnSpPr>
        <p:spPr>
          <a:xfrm flipV="1">
            <a:off x="3176685" y="5455921"/>
            <a:ext cx="1557875" cy="140208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/>
          <p:cNvCxnSpPr/>
          <p:nvPr/>
        </p:nvCxnSpPr>
        <p:spPr>
          <a:xfrm>
            <a:off x="1767840" y="5862320"/>
            <a:ext cx="1046480" cy="99568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2"/>
          <p:cNvCxnSpPr/>
          <p:nvPr/>
        </p:nvCxnSpPr>
        <p:spPr>
          <a:xfrm flipH="1">
            <a:off x="5120640" y="386080"/>
            <a:ext cx="158103" cy="5069841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字方塊 25"/>
          <p:cNvSpPr txBox="1"/>
          <p:nvPr/>
        </p:nvSpPr>
        <p:spPr>
          <a:xfrm>
            <a:off x="3978584" y="6075632"/>
            <a:ext cx="755976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30m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1641772" y="6156961"/>
            <a:ext cx="755976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20m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8" name="文字方塊 27"/>
          <p:cNvSpPr txBox="1"/>
          <p:nvPr/>
        </p:nvSpPr>
        <p:spPr>
          <a:xfrm>
            <a:off x="5358592" y="2326640"/>
            <a:ext cx="1055738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14F B3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9" name="文字方塊 28"/>
          <p:cNvSpPr txBox="1"/>
          <p:nvPr/>
        </p:nvSpPr>
        <p:spPr>
          <a:xfrm>
            <a:off x="9131061" y="3585870"/>
            <a:ext cx="1927772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TOP RESULT</a:t>
            </a:r>
          </a:p>
        </p:txBody>
      </p:sp>
      <p:sp>
        <p:nvSpPr>
          <p:cNvPr id="30" name="文字方塊 29"/>
          <p:cNvSpPr txBox="1"/>
          <p:nvPr/>
        </p:nvSpPr>
        <p:spPr>
          <a:xfrm>
            <a:off x="9131061" y="2149821"/>
            <a:ext cx="2723181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OVERALL RESULT</a:t>
            </a:r>
          </a:p>
        </p:txBody>
      </p:sp>
      <p:sp>
        <p:nvSpPr>
          <p:cNvPr id="31" name="文字方塊 30"/>
          <p:cNvSpPr txBox="1"/>
          <p:nvPr/>
        </p:nvSpPr>
        <p:spPr>
          <a:xfrm>
            <a:off x="9131061" y="5024798"/>
            <a:ext cx="1927772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BOT RESULT</a:t>
            </a:r>
          </a:p>
        </p:txBody>
      </p:sp>
      <p:sp>
        <p:nvSpPr>
          <p:cNvPr id="32" name="文字方塊 31"/>
          <p:cNvSpPr txBox="1"/>
          <p:nvPr/>
        </p:nvSpPr>
        <p:spPr>
          <a:xfrm>
            <a:off x="7545114" y="1948741"/>
            <a:ext cx="1502976" cy="76251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zh-TW" sz="4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101.0%</a:t>
            </a:r>
            <a:endParaRPr lang="zh-TW" altLang="en-US" sz="4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3" name="文字方塊 32"/>
          <p:cNvSpPr txBox="1"/>
          <p:nvPr/>
        </p:nvSpPr>
        <p:spPr>
          <a:xfrm>
            <a:off x="7545114" y="3384790"/>
            <a:ext cx="1584729" cy="76251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zh-TW" sz="40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102.5%</a:t>
            </a:r>
            <a:endParaRPr lang="zh-TW" altLang="en-US" sz="4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4" name="文字方塊 33"/>
          <p:cNvSpPr txBox="1"/>
          <p:nvPr/>
        </p:nvSpPr>
        <p:spPr>
          <a:xfrm>
            <a:off x="7727856" y="4818557"/>
            <a:ext cx="1401987" cy="76251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zh-TW" sz="4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99.2%</a:t>
            </a:r>
            <a:endParaRPr lang="zh-TW" altLang="en-US" sz="4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8" name="文字方塊 37"/>
          <p:cNvSpPr txBox="1"/>
          <p:nvPr/>
        </p:nvSpPr>
        <p:spPr>
          <a:xfrm>
            <a:off x="5652123" y="979019"/>
            <a:ext cx="1887696" cy="562398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zh-TW" alt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台北住宅案</a:t>
            </a:r>
          </a:p>
        </p:txBody>
      </p:sp>
    </p:spTree>
    <p:extLst>
      <p:ext uri="{BB962C8B-B14F-4D97-AF65-F5344CB8AC3E}">
        <p14:creationId xmlns:p14="http://schemas.microsoft.com/office/powerpoint/2010/main" val="2550521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39</a:t>
            </a:fld>
            <a:endParaRPr lang="fr-FR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553876"/>
            <a:ext cx="6191284" cy="5623404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9131061" y="3585870"/>
            <a:ext cx="1927772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TOP RESULT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9131061" y="2149821"/>
            <a:ext cx="2723181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OVERALL RESULT</a:t>
            </a:r>
          </a:p>
        </p:txBody>
      </p:sp>
      <p:sp>
        <p:nvSpPr>
          <p:cNvPr id="9" name="文字方塊 8"/>
          <p:cNvSpPr txBox="1"/>
          <p:nvPr/>
        </p:nvSpPr>
        <p:spPr>
          <a:xfrm>
            <a:off x="9131061" y="5024798"/>
            <a:ext cx="1927772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BOT RESULT</a:t>
            </a:r>
          </a:p>
        </p:txBody>
      </p:sp>
      <p:cxnSp>
        <p:nvCxnSpPr>
          <p:cNvPr id="11" name="直線單箭頭接點 10"/>
          <p:cNvCxnSpPr/>
          <p:nvPr/>
        </p:nvCxnSpPr>
        <p:spPr>
          <a:xfrm flipH="1">
            <a:off x="2529840" y="3027680"/>
            <a:ext cx="3464560" cy="304800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/>
          <p:cNvCxnSpPr/>
          <p:nvPr/>
        </p:nvCxnSpPr>
        <p:spPr>
          <a:xfrm>
            <a:off x="213360" y="4215813"/>
            <a:ext cx="1534160" cy="1961467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/>
          <p:cNvSpPr txBox="1"/>
          <p:nvPr/>
        </p:nvSpPr>
        <p:spPr>
          <a:xfrm>
            <a:off x="234082" y="4915828"/>
            <a:ext cx="746358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77m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4409440" y="4270962"/>
            <a:ext cx="884216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153m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7" name="直線單箭頭接點 16"/>
          <p:cNvCxnSpPr/>
          <p:nvPr/>
        </p:nvCxnSpPr>
        <p:spPr>
          <a:xfrm>
            <a:off x="6252244" y="1442702"/>
            <a:ext cx="0" cy="136144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/>
          <p:cNvSpPr txBox="1"/>
          <p:nvPr/>
        </p:nvSpPr>
        <p:spPr>
          <a:xfrm>
            <a:off x="6344230" y="1783746"/>
            <a:ext cx="864980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9F B1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7646103" y="1948741"/>
            <a:ext cx="1401987" cy="76251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zh-TW" sz="4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93.5%</a:t>
            </a:r>
            <a:endParaRPr lang="zh-TW" altLang="en-US" sz="4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7719842" y="3384790"/>
            <a:ext cx="1410001" cy="76251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zh-TW" sz="4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92.4%</a:t>
            </a:r>
            <a:endParaRPr lang="zh-TW" altLang="en-US" sz="4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7727856" y="4818557"/>
            <a:ext cx="1401987" cy="76251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zh-TW" sz="40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94.7%</a:t>
            </a:r>
            <a:endParaRPr lang="zh-TW" altLang="en-US" sz="4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3944515" y="5601393"/>
            <a:ext cx="2246769" cy="609398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TW" alt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高雄物流中心</a:t>
            </a:r>
          </a:p>
        </p:txBody>
      </p:sp>
    </p:spTree>
    <p:extLst>
      <p:ext uri="{BB962C8B-B14F-4D97-AF65-F5344CB8AC3E}">
        <p14:creationId xmlns:p14="http://schemas.microsoft.com/office/powerpoint/2010/main" val="3052465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2056010B-E9C1-4710-8FFA-682E928118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</a:t>
            </a:fld>
            <a:endParaRPr lang="fr-FR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FD70DF78-917B-4DBA-BEA8-2F396BF6E8A7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65668" y="3392486"/>
            <a:ext cx="4630332" cy="3465514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1E49C159-0657-40FB-8FDF-0BA1CA36B7E2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65668" y="0"/>
            <a:ext cx="4630332" cy="3465514"/>
          </a:xfrm>
          <a:prstGeom prst="rect">
            <a:avLst/>
          </a:prstGeom>
        </p:spPr>
      </p:pic>
      <p:sp>
        <p:nvSpPr>
          <p:cNvPr id="6" name="TextBox 4">
            <a:extLst>
              <a:ext uri="{FF2B5EF4-FFF2-40B4-BE49-F238E27FC236}">
                <a16:creationId xmlns:a16="http://schemas.microsoft.com/office/drawing/2014/main" id="{97A1C46F-581D-4C4F-8583-90A028E30923}"/>
              </a:ext>
            </a:extLst>
          </p:cNvPr>
          <p:cNvSpPr txBox="1"/>
          <p:nvPr/>
        </p:nvSpPr>
        <p:spPr>
          <a:xfrm>
            <a:off x="7126514" y="2629436"/>
            <a:ext cx="4630332" cy="840230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fr-FR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REDUCE REBAR</a:t>
            </a:r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2C9F625C-BC25-457B-9CC5-76549C155EE5}"/>
              </a:ext>
            </a:extLst>
          </p:cNvPr>
          <p:cNvSpPr>
            <a:spLocks/>
          </p:cNvSpPr>
          <p:nvPr/>
        </p:nvSpPr>
        <p:spPr bwMode="auto">
          <a:xfrm>
            <a:off x="7761542" y="4167925"/>
            <a:ext cx="408213" cy="407132"/>
          </a:xfrm>
          <a:custGeom>
            <a:avLst/>
            <a:gdLst>
              <a:gd name="T0" fmla="*/ 4912 w 4912"/>
              <a:gd name="T1" fmla="*/ 285 h 4899"/>
              <a:gd name="T2" fmla="*/ 4627 w 4912"/>
              <a:gd name="T3" fmla="*/ 0 h 4899"/>
              <a:gd name="T4" fmla="*/ 2456 w 4912"/>
              <a:gd name="T5" fmla="*/ 2165 h 4899"/>
              <a:gd name="T6" fmla="*/ 285 w 4912"/>
              <a:gd name="T7" fmla="*/ 0 h 4899"/>
              <a:gd name="T8" fmla="*/ 0 w 4912"/>
              <a:gd name="T9" fmla="*/ 285 h 4899"/>
              <a:gd name="T10" fmla="*/ 2171 w 4912"/>
              <a:gd name="T11" fmla="*/ 2450 h 4899"/>
              <a:gd name="T12" fmla="*/ 0 w 4912"/>
              <a:gd name="T13" fmla="*/ 4614 h 4899"/>
              <a:gd name="T14" fmla="*/ 285 w 4912"/>
              <a:gd name="T15" fmla="*/ 4899 h 4899"/>
              <a:gd name="T16" fmla="*/ 2456 w 4912"/>
              <a:gd name="T17" fmla="*/ 2734 h 4899"/>
              <a:gd name="T18" fmla="*/ 4627 w 4912"/>
              <a:gd name="T19" fmla="*/ 4899 h 4899"/>
              <a:gd name="T20" fmla="*/ 4912 w 4912"/>
              <a:gd name="T21" fmla="*/ 4614 h 4899"/>
              <a:gd name="T22" fmla="*/ 2741 w 4912"/>
              <a:gd name="T23" fmla="*/ 2450 h 4899"/>
              <a:gd name="T24" fmla="*/ 4912 w 4912"/>
              <a:gd name="T25" fmla="*/ 285 h 48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4912" h="4899">
                <a:moveTo>
                  <a:pt x="4912" y="285"/>
                </a:moveTo>
                <a:lnTo>
                  <a:pt x="4627" y="0"/>
                </a:lnTo>
                <a:lnTo>
                  <a:pt x="2456" y="2165"/>
                </a:lnTo>
                <a:lnTo>
                  <a:pt x="285" y="0"/>
                </a:lnTo>
                <a:lnTo>
                  <a:pt x="0" y="285"/>
                </a:lnTo>
                <a:lnTo>
                  <a:pt x="2171" y="2450"/>
                </a:lnTo>
                <a:lnTo>
                  <a:pt x="0" y="4614"/>
                </a:lnTo>
                <a:lnTo>
                  <a:pt x="285" y="4899"/>
                </a:lnTo>
                <a:lnTo>
                  <a:pt x="2456" y="2734"/>
                </a:lnTo>
                <a:lnTo>
                  <a:pt x="4627" y="4899"/>
                </a:lnTo>
                <a:lnTo>
                  <a:pt x="4912" y="4614"/>
                </a:lnTo>
                <a:lnTo>
                  <a:pt x="2741" y="2450"/>
                </a:lnTo>
                <a:lnTo>
                  <a:pt x="4912" y="285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fr-FR" sz="1350" dirty="0"/>
          </a:p>
        </p:txBody>
      </p:sp>
      <p:sp>
        <p:nvSpPr>
          <p:cNvPr id="9" name="Checkmark">
            <a:extLst>
              <a:ext uri="{FF2B5EF4-FFF2-40B4-BE49-F238E27FC236}">
                <a16:creationId xmlns:a16="http://schemas.microsoft.com/office/drawing/2014/main" id="{7E63E106-D11D-47DC-A927-084DAA018CB3}"/>
              </a:ext>
            </a:extLst>
          </p:cNvPr>
          <p:cNvSpPr>
            <a:spLocks noChangeAspect="1"/>
          </p:cNvSpPr>
          <p:nvPr/>
        </p:nvSpPr>
        <p:spPr bwMode="auto">
          <a:xfrm>
            <a:off x="10508019" y="4167925"/>
            <a:ext cx="540506" cy="406800"/>
          </a:xfrm>
          <a:custGeom>
            <a:avLst/>
            <a:gdLst>
              <a:gd name="T0" fmla="*/ 480 w 518"/>
              <a:gd name="T1" fmla="*/ 0 h 390"/>
              <a:gd name="T2" fmla="*/ 166 w 518"/>
              <a:gd name="T3" fmla="*/ 315 h 390"/>
              <a:gd name="T4" fmla="*/ 38 w 518"/>
              <a:gd name="T5" fmla="*/ 187 h 390"/>
              <a:gd name="T6" fmla="*/ 0 w 518"/>
              <a:gd name="T7" fmla="*/ 226 h 390"/>
              <a:gd name="T8" fmla="*/ 166 w 518"/>
              <a:gd name="T9" fmla="*/ 390 h 390"/>
              <a:gd name="T10" fmla="*/ 518 w 518"/>
              <a:gd name="T11" fmla="*/ 38 h 390"/>
              <a:gd name="T12" fmla="*/ 480 w 518"/>
              <a:gd name="T13" fmla="*/ 0 h 3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18" h="390">
                <a:moveTo>
                  <a:pt x="480" y="0"/>
                </a:moveTo>
                <a:lnTo>
                  <a:pt x="166" y="315"/>
                </a:lnTo>
                <a:lnTo>
                  <a:pt x="38" y="187"/>
                </a:lnTo>
                <a:lnTo>
                  <a:pt x="0" y="226"/>
                </a:lnTo>
                <a:lnTo>
                  <a:pt x="166" y="390"/>
                </a:lnTo>
                <a:lnTo>
                  <a:pt x="518" y="38"/>
                </a:lnTo>
                <a:lnTo>
                  <a:pt x="480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675"/>
          </a:p>
        </p:txBody>
      </p:sp>
      <p:sp>
        <p:nvSpPr>
          <p:cNvPr id="10" name="TextBox 4">
            <a:extLst>
              <a:ext uri="{FF2B5EF4-FFF2-40B4-BE49-F238E27FC236}">
                <a16:creationId xmlns:a16="http://schemas.microsoft.com/office/drawing/2014/main" id="{76922195-04CF-4FDD-878E-69FFDC27A4D8}"/>
              </a:ext>
            </a:extLst>
          </p:cNvPr>
          <p:cNvSpPr txBox="1"/>
          <p:nvPr/>
        </p:nvSpPr>
        <p:spPr>
          <a:xfrm>
            <a:off x="9647535" y="4930813"/>
            <a:ext cx="2261473" cy="757130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altLang="zh-TW" sz="2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Real</a:t>
            </a:r>
          </a:p>
          <a:p>
            <a:pPr algn="ctr">
              <a:lnSpc>
                <a:spcPct val="90000"/>
              </a:lnSpc>
            </a:pPr>
            <a:r>
              <a:rPr lang="en-US" altLang="zh-TW" sz="2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Demand</a:t>
            </a:r>
          </a:p>
        </p:txBody>
      </p: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1B2F7C54-F583-4F79-9AC7-D7651AD6E9B1}"/>
              </a:ext>
            </a:extLst>
          </p:cNvPr>
          <p:cNvCxnSpPr/>
          <p:nvPr/>
        </p:nvCxnSpPr>
        <p:spPr>
          <a:xfrm>
            <a:off x="8760029" y="4829175"/>
            <a:ext cx="10792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4165134D-3FDB-4311-9A3F-298FA7DE4205}"/>
              </a:ext>
            </a:extLst>
          </p:cNvPr>
          <p:cNvCxnSpPr/>
          <p:nvPr/>
        </p:nvCxnSpPr>
        <p:spPr>
          <a:xfrm flipH="1">
            <a:off x="1465668" y="925551"/>
            <a:ext cx="155631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A7644833-F8C9-4312-8DEB-50C9AE2E796F}"/>
              </a:ext>
            </a:extLst>
          </p:cNvPr>
          <p:cNvSpPr txBox="1"/>
          <p:nvPr/>
        </p:nvSpPr>
        <p:spPr>
          <a:xfrm>
            <a:off x="323385" y="644833"/>
            <a:ext cx="1062983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Before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0E5F5B76-5B30-4B60-A248-A897036EBF9F}"/>
              </a:ext>
            </a:extLst>
          </p:cNvPr>
          <p:cNvCxnSpPr/>
          <p:nvPr/>
        </p:nvCxnSpPr>
        <p:spPr>
          <a:xfrm flipH="1">
            <a:off x="1465668" y="2263698"/>
            <a:ext cx="1210625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0B59BD83-C4A7-4ED4-9424-878A6427C61E}"/>
              </a:ext>
            </a:extLst>
          </p:cNvPr>
          <p:cNvSpPr txBox="1"/>
          <p:nvPr/>
        </p:nvSpPr>
        <p:spPr>
          <a:xfrm>
            <a:off x="437614" y="1982980"/>
            <a:ext cx="834524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After</a:t>
            </a:r>
            <a:endParaRPr lang="zh-TW" altLang="en-US" sz="28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EB69AF5D-E3C8-40D4-BA41-85C02D77A183}"/>
              </a:ext>
            </a:extLst>
          </p:cNvPr>
          <p:cNvCxnSpPr/>
          <p:nvPr/>
        </p:nvCxnSpPr>
        <p:spPr>
          <a:xfrm flipH="1">
            <a:off x="1465668" y="5968661"/>
            <a:ext cx="1210625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9E979989-9211-4C3A-A2E4-FE6244E1A042}"/>
              </a:ext>
            </a:extLst>
          </p:cNvPr>
          <p:cNvSpPr txBox="1"/>
          <p:nvPr/>
        </p:nvSpPr>
        <p:spPr>
          <a:xfrm>
            <a:off x="437614" y="5687943"/>
            <a:ext cx="834524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After</a:t>
            </a:r>
            <a:endParaRPr lang="zh-TW" altLang="en-US" sz="28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E05689B5-E70E-4AD9-AEFF-50281398E4AE}"/>
              </a:ext>
            </a:extLst>
          </p:cNvPr>
          <p:cNvCxnSpPr>
            <a:cxnSpLocks/>
          </p:cNvCxnSpPr>
          <p:nvPr/>
        </p:nvCxnSpPr>
        <p:spPr>
          <a:xfrm flipH="1">
            <a:off x="1465668" y="4805965"/>
            <a:ext cx="231459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6BE3B3C6-1989-4D3E-A0FE-9B6BE9FA024F}"/>
              </a:ext>
            </a:extLst>
          </p:cNvPr>
          <p:cNvSpPr txBox="1"/>
          <p:nvPr/>
        </p:nvSpPr>
        <p:spPr>
          <a:xfrm>
            <a:off x="323385" y="4525247"/>
            <a:ext cx="1062983" cy="561436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Before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aphicFrame>
        <p:nvGraphicFramePr>
          <p:cNvPr id="2" name="物件 1">
            <a:extLst>
              <a:ext uri="{FF2B5EF4-FFF2-40B4-BE49-F238E27FC236}">
                <a16:creationId xmlns:a16="http://schemas.microsoft.com/office/drawing/2014/main" id="{6D422F5F-B755-48D5-AEAC-81A64AB0678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87788170"/>
              </p:ext>
            </p:extLst>
          </p:nvPr>
        </p:nvGraphicFramePr>
        <p:xfrm>
          <a:off x="7666292" y="5004578"/>
          <a:ext cx="190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6" name="Equation" r:id="rId6" imgW="190440" imgH="609480" progId="Equation.DSMT4">
                  <p:embed/>
                </p:oleObj>
              </mc:Choice>
              <mc:Fallback>
                <p:oleObj name="Equation" r:id="rId6" imgW="190440" imgH="609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666292" y="5004578"/>
                        <a:ext cx="190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物件 10">
            <a:extLst>
              <a:ext uri="{FF2B5EF4-FFF2-40B4-BE49-F238E27FC236}">
                <a16:creationId xmlns:a16="http://schemas.microsoft.com/office/drawing/2014/main" id="{8CCA5A72-0AEA-494D-8214-F8276D457F4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03332241"/>
              </p:ext>
            </p:extLst>
          </p:nvPr>
        </p:nvGraphicFramePr>
        <p:xfrm>
          <a:off x="8074505" y="5004578"/>
          <a:ext cx="190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7" name="Equation" r:id="rId8" imgW="190440" imgH="609480" progId="Equation.DSMT4">
                  <p:embed/>
                </p:oleObj>
              </mc:Choice>
              <mc:Fallback>
                <p:oleObj name="Equation" r:id="rId8" imgW="190440" imgH="609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8074505" y="5004578"/>
                        <a:ext cx="190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92805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圖片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331" y="2699720"/>
            <a:ext cx="4323319" cy="2116400"/>
          </a:xfrm>
          <a:prstGeom prst="rect">
            <a:avLst/>
          </a:prstGeom>
        </p:spPr>
      </p:pic>
      <p:sp>
        <p:nvSpPr>
          <p:cNvPr id="21" name="文字版面配置區 20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BETA VERSION</a:t>
            </a:r>
            <a:endParaRPr lang="zh-TW" alt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40</a:t>
            </a:fld>
            <a:endParaRPr lang="fr-FR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712428" y="2008405"/>
            <a:ext cx="1393062" cy="2160000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999349" y="2355705"/>
            <a:ext cx="1981773" cy="1800000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7035516" y="4882896"/>
            <a:ext cx="1079783" cy="609398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101.0%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9551817" y="4881477"/>
            <a:ext cx="1007648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>
            <a:defPPr>
              <a:defRPr lang="fr-FR"/>
            </a:defPPr>
            <a:lvl1pPr algn="r">
              <a:lnSpc>
                <a:spcPct val="120000"/>
              </a:lnSpc>
              <a:defRPr sz="280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altLang="zh-TW" dirty="0"/>
              <a:t>93.5%</a:t>
            </a:r>
            <a:endParaRPr lang="zh-TW" altLang="en-US" dirty="0"/>
          </a:p>
        </p:txBody>
      </p:sp>
      <p:sp>
        <p:nvSpPr>
          <p:cNvPr id="15" name="文字方塊 14"/>
          <p:cNvSpPr txBox="1"/>
          <p:nvPr/>
        </p:nvSpPr>
        <p:spPr>
          <a:xfrm>
            <a:off x="7125160" y="5754043"/>
            <a:ext cx="1002839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>
            <a:defPPr>
              <a:defRPr lang="fr-FR"/>
            </a:defPPr>
            <a:lvl1pPr algn="r">
              <a:lnSpc>
                <a:spcPct val="120000"/>
              </a:lnSpc>
              <a:defRPr sz="280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altLang="zh-TW" dirty="0">
                <a:solidFill>
                  <a:schemeClr val="accent1"/>
                </a:solidFill>
              </a:rPr>
              <a:t>97.8%</a:t>
            </a:r>
            <a:endParaRPr lang="zh-TW" altLang="en-US" dirty="0">
              <a:solidFill>
                <a:schemeClr val="accent1"/>
              </a:solidFill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9551817" y="5754043"/>
            <a:ext cx="1007648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>
            <a:defPPr>
              <a:defRPr lang="fr-FR"/>
            </a:defPPr>
            <a:lvl1pPr algn="r">
              <a:lnSpc>
                <a:spcPct val="120000"/>
              </a:lnSpc>
              <a:defRPr sz="280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altLang="zh-TW" dirty="0">
                <a:solidFill>
                  <a:schemeClr val="accent1"/>
                </a:solidFill>
              </a:rPr>
              <a:t>93.2%</a:t>
            </a:r>
            <a:endParaRPr lang="zh-TW" altLang="en-US" dirty="0">
              <a:solidFill>
                <a:schemeClr val="accent1"/>
              </a:solidFill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7481243" y="4308760"/>
            <a:ext cx="2723181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OVERALL RESULT</a:t>
            </a:r>
          </a:p>
        </p:txBody>
      </p:sp>
      <p:cxnSp>
        <p:nvCxnSpPr>
          <p:cNvPr id="23" name="直線接點 22"/>
          <p:cNvCxnSpPr/>
          <p:nvPr/>
        </p:nvCxnSpPr>
        <p:spPr>
          <a:xfrm>
            <a:off x="6094069" y="1270000"/>
            <a:ext cx="0" cy="50863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字方塊 28"/>
          <p:cNvSpPr txBox="1"/>
          <p:nvPr/>
        </p:nvSpPr>
        <p:spPr>
          <a:xfrm>
            <a:off x="1064171" y="1435372"/>
            <a:ext cx="2045112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5 MULTI CUT</a:t>
            </a:r>
          </a:p>
        </p:txBody>
      </p:sp>
      <p:sp>
        <p:nvSpPr>
          <p:cNvPr id="30" name="文字方塊 29"/>
          <p:cNvSpPr txBox="1"/>
          <p:nvPr/>
        </p:nvSpPr>
        <p:spPr>
          <a:xfrm>
            <a:off x="8377256" y="1437270"/>
            <a:ext cx="3476208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TRATIONAL REPLACE?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32" name="直線單箭頭接點 31"/>
          <p:cNvCxnSpPr/>
          <p:nvPr/>
        </p:nvCxnSpPr>
        <p:spPr>
          <a:xfrm>
            <a:off x="7561294" y="5436220"/>
            <a:ext cx="0" cy="3828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33"/>
          <p:cNvCxnSpPr/>
          <p:nvPr/>
        </p:nvCxnSpPr>
        <p:spPr>
          <a:xfrm>
            <a:off x="9990235" y="5442913"/>
            <a:ext cx="0" cy="3828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9312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6BD23326-7C52-441D-A569-7DA479ECBC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97623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COST ANALYSIS</a:t>
            </a:r>
            <a:endParaRPr lang="fr-FR" altLang="zh-TW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42</a:t>
            </a:fld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3086458" y="2845065"/>
                <a:ext cx="6019084" cy="1185453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800" b="0" i="0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Δ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=−</m:t>
                      </m:r>
                      <m:f>
                        <m:f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60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𝑘𝑔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r>
                        <a:rPr lang="en-US" altLang="zh-TW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2%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$28</m:t>
                          </m:r>
                        </m:num>
                        <m:den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𝑘𝑔</m:t>
                          </m:r>
                        </m:den>
                      </m:f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=−$33.6/</m:t>
                      </m:r>
                      <m:sSup>
                        <m:sSup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𝑚</m:t>
                          </m:r>
                        </m:e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28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6458" y="2845065"/>
                <a:ext cx="6019084" cy="118545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文字方塊 9"/>
          <p:cNvSpPr txBox="1"/>
          <p:nvPr/>
        </p:nvSpPr>
        <p:spPr>
          <a:xfrm>
            <a:off x="1090246" y="2083337"/>
            <a:ext cx="4159344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MATERIAL REDUCED</a:t>
            </a:r>
            <a:r>
              <a:rPr lang="zh-TW" alt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COST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4696793" y="4164586"/>
            <a:ext cx="2163413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GIRDER</a:t>
            </a:r>
            <a:r>
              <a:rPr lang="zh-TW" alt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USED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3" name="肘形接點 12"/>
          <p:cNvCxnSpPr/>
          <p:nvPr/>
        </p:nvCxnSpPr>
        <p:spPr>
          <a:xfrm rot="16200000" flipH="1">
            <a:off x="4139767" y="4149006"/>
            <a:ext cx="481010" cy="26376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/>
          <p:cNvCxnSpPr/>
          <p:nvPr/>
        </p:nvCxnSpPr>
        <p:spPr>
          <a:xfrm flipV="1">
            <a:off x="5521569" y="2134819"/>
            <a:ext cx="0" cy="10199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/>
          <p:cNvSpPr txBox="1"/>
          <p:nvPr/>
        </p:nvSpPr>
        <p:spPr>
          <a:xfrm>
            <a:off x="5149808" y="1506349"/>
            <a:ext cx="3700757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REDUCED</a:t>
            </a:r>
            <a:r>
              <a:rPr lang="zh-TW" alt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PERCENTAGE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20" name="肘形接點 19"/>
          <p:cNvCxnSpPr/>
          <p:nvPr/>
        </p:nvCxnSpPr>
        <p:spPr>
          <a:xfrm>
            <a:off x="6734907" y="3957204"/>
            <a:ext cx="1441939" cy="1128383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字方塊 20"/>
          <p:cNvSpPr txBox="1"/>
          <p:nvPr/>
        </p:nvSpPr>
        <p:spPr>
          <a:xfrm>
            <a:off x="8502162" y="4804869"/>
            <a:ext cx="2564356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MATERIAL</a:t>
            </a:r>
            <a:r>
              <a:rPr lang="zh-TW" alt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COST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6730831"/>
      </p:ext>
    </p:extLst>
  </p:cSld>
  <p:clrMapOvr>
    <a:masterClrMapping/>
  </p:clrMapOvr>
  <p:transition spd="slow">
    <p:push dir="u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COST ANALYSIS</a:t>
            </a:r>
            <a:endParaRPr lang="fr-FR" altLang="zh-TW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43</a:t>
            </a:fld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/>
              <p:cNvSpPr txBox="1"/>
              <p:nvPr/>
            </p:nvSpPr>
            <p:spPr>
              <a:xfrm>
                <a:off x="2071597" y="2661744"/>
                <a:ext cx="8048806" cy="1185453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800" b="0" i="0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Δ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8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$100</m:t>
                          </m:r>
                        </m:num>
                        <m:den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</m:t>
                          </m:r>
                        </m:den>
                      </m:f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0.15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−</m:t>
                      </m:r>
                      <m:f>
                        <m:f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60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𝑘𝑔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r>
                        <a:rPr lang="en-US" altLang="zh-TW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2%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$28</m:t>
                          </m:r>
                        </m:num>
                        <m:den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𝑘𝑔</m:t>
                          </m:r>
                        </m:den>
                      </m:f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=−$18.6/</m:t>
                      </m:r>
                      <m:sSup>
                        <m:sSup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𝑚</m:t>
                          </m:r>
                        </m:e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28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4" name="文字方塊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1597" y="2661744"/>
                <a:ext cx="8048806" cy="118545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/>
              <p:cNvSpPr txBox="1"/>
              <p:nvPr/>
            </p:nvSpPr>
            <p:spPr>
              <a:xfrm>
                <a:off x="2072730" y="4156593"/>
                <a:ext cx="7850034" cy="1185453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800" b="0" i="0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Δ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8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$200</m:t>
                          </m:r>
                        </m:num>
                        <m:den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</m:t>
                          </m:r>
                        </m:den>
                      </m:f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0.15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−</m:t>
                      </m:r>
                      <m:f>
                        <m:f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60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𝑘𝑔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r>
                        <a:rPr lang="en-US" altLang="zh-TW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2%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$28</m:t>
                          </m:r>
                        </m:num>
                        <m:den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𝑘𝑔</m:t>
                          </m:r>
                        </m:den>
                      </m:f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=−$3.6/</m:t>
                      </m:r>
                      <m:sSup>
                        <m:sSup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𝑚</m:t>
                          </m:r>
                        </m:e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28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2730" y="4156593"/>
                <a:ext cx="7850034" cy="118545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文字方塊 10"/>
          <p:cNvSpPr txBox="1"/>
          <p:nvPr/>
        </p:nvSpPr>
        <p:spPr>
          <a:xfrm>
            <a:off x="1038922" y="1421305"/>
            <a:ext cx="3598164" cy="1078500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INCREASE</a:t>
            </a:r>
          </a:p>
          <a:p>
            <a:pPr algn="r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CONSTRUCTION COST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3" name="肘形接點 12"/>
          <p:cNvCxnSpPr/>
          <p:nvPr/>
        </p:nvCxnSpPr>
        <p:spPr>
          <a:xfrm>
            <a:off x="3763107" y="5329512"/>
            <a:ext cx="791312" cy="643860"/>
          </a:xfrm>
          <a:prstGeom prst="bentConnector3">
            <a:avLst>
              <a:gd name="adj1" fmla="val 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字方塊 20"/>
          <p:cNvSpPr txBox="1"/>
          <p:nvPr/>
        </p:nvSpPr>
        <p:spPr>
          <a:xfrm>
            <a:off x="4932158" y="5591096"/>
            <a:ext cx="2650982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INCREASE</a:t>
            </a:r>
            <a:r>
              <a:rPr lang="zh-TW" alt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WAGE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5227231" y="1457933"/>
            <a:ext cx="2564356" cy="112646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REDUCED</a:t>
            </a:r>
          </a:p>
          <a:p>
            <a:pPr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MATERIAL</a:t>
            </a:r>
            <a:r>
              <a:rPr lang="zh-TW" alt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COST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24" name="直線接點 23"/>
          <p:cNvCxnSpPr/>
          <p:nvPr/>
        </p:nvCxnSpPr>
        <p:spPr>
          <a:xfrm>
            <a:off x="4932158" y="1421305"/>
            <a:ext cx="0" cy="40826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單箭頭接點 26"/>
          <p:cNvCxnSpPr/>
          <p:nvPr/>
        </p:nvCxnSpPr>
        <p:spPr>
          <a:xfrm>
            <a:off x="4932158" y="1421305"/>
            <a:ext cx="265098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單箭頭接點 28"/>
          <p:cNvCxnSpPr>
            <a:endCxn id="11" idx="0"/>
          </p:cNvCxnSpPr>
          <p:nvPr/>
        </p:nvCxnSpPr>
        <p:spPr>
          <a:xfrm flipH="1">
            <a:off x="2838004" y="1421305"/>
            <a:ext cx="2094155" cy="0"/>
          </a:xfrm>
          <a:prstGeom prst="straightConnector1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9503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COST ANALYSIS</a:t>
            </a:r>
            <a:endParaRPr lang="fr-FR" altLang="zh-TW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44</a:t>
            </a:fld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/>
              <p:cNvSpPr txBox="1"/>
              <p:nvPr/>
            </p:nvSpPr>
            <p:spPr>
              <a:xfrm>
                <a:off x="1503485" y="2778369"/>
                <a:ext cx="8048806" cy="1185453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800" b="0" i="0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Δ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8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$100</m:t>
                          </m:r>
                        </m:num>
                        <m:den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</m:t>
                          </m:r>
                        </m:den>
                      </m:f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0.15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−</m:t>
                      </m:r>
                      <m:f>
                        <m:f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60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𝑘𝑔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r>
                        <a:rPr lang="en-US" altLang="zh-TW" sz="28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2%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$28</m:t>
                          </m:r>
                        </m:num>
                        <m:den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𝑘𝑔</m:t>
                          </m:r>
                        </m:den>
                      </m:f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=−$18.6/</m:t>
                      </m:r>
                      <m:sSup>
                        <m:sSup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𝑚</m:t>
                          </m:r>
                        </m:e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28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4" name="文字方塊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3485" y="2778369"/>
                <a:ext cx="8048806" cy="118545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/>
              <p:cNvSpPr txBox="1"/>
              <p:nvPr/>
            </p:nvSpPr>
            <p:spPr>
              <a:xfrm>
                <a:off x="1503485" y="4073769"/>
                <a:ext cx="7850034" cy="1185453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800" b="0" i="0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Δ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8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$200</m:t>
                          </m:r>
                        </m:num>
                        <m:den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</m:t>
                          </m:r>
                        </m:den>
                      </m:f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0.15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−</m:t>
                      </m:r>
                      <m:f>
                        <m:f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60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𝑘𝑔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r>
                        <a:rPr lang="en-US" altLang="zh-TW" sz="28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2%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$28</m:t>
                          </m:r>
                        </m:num>
                        <m:den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𝑘𝑔</m:t>
                          </m:r>
                        </m:den>
                      </m:f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=−$3.6/</m:t>
                      </m:r>
                      <m:sSup>
                        <m:sSup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𝑚</m:t>
                          </m:r>
                        </m:e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28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3485" y="4073769"/>
                <a:ext cx="7850034" cy="118545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1503485" y="1637079"/>
                <a:ext cx="6019084" cy="1185453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800" b="0" i="0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Δ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=−</m:t>
                      </m:r>
                      <m:f>
                        <m:f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60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𝑘𝑔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r>
                        <a:rPr lang="en-US" altLang="zh-TW" sz="28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2%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$28</m:t>
                          </m:r>
                        </m:num>
                        <m:den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𝑘𝑔</m:t>
                          </m:r>
                        </m:den>
                      </m:f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=−$33.6/</m:t>
                      </m:r>
                      <m:sSup>
                        <m:sSup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𝑚</m:t>
                          </m:r>
                        </m:e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28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3485" y="1637079"/>
                <a:ext cx="6019084" cy="118545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1503485" y="5259222"/>
                <a:ext cx="7776296" cy="1185453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800" b="0" i="0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Δ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$200</m:t>
                          </m:r>
                        </m:num>
                        <m:den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</m:t>
                          </m:r>
                        </m:den>
                      </m:f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0.15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−</m:t>
                      </m:r>
                      <m:f>
                        <m:f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60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𝑘𝑔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r>
                        <a:rPr lang="en-US" altLang="zh-TW" sz="28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5%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$28</m:t>
                          </m:r>
                        </m:num>
                        <m:den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𝑘𝑔</m:t>
                          </m:r>
                        </m:den>
                      </m:f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=−$54/</m:t>
                      </m:r>
                      <m:sSup>
                        <m:sSup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𝑚</m:t>
                          </m:r>
                        </m:e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28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3485" y="5259222"/>
                <a:ext cx="7776296" cy="118545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69029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45</a:t>
            </a:fld>
            <a:endParaRPr lang="fr-FR"/>
          </a:p>
        </p:txBody>
      </p:sp>
      <p:sp>
        <p:nvSpPr>
          <p:cNvPr id="4" name="文字方塊 3"/>
          <p:cNvSpPr txBox="1"/>
          <p:nvPr/>
        </p:nvSpPr>
        <p:spPr>
          <a:xfrm>
            <a:off x="2088813" y="4149356"/>
            <a:ext cx="2248372" cy="62844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Gravity Load</a:t>
            </a:r>
            <a:endParaRPr lang="zh-TW" alt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7789091" y="2025380"/>
            <a:ext cx="2314095" cy="683264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Seismic Load</a:t>
            </a:r>
            <a:endParaRPr lang="zh-TW" alt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9" name="直線接點 8"/>
          <p:cNvCxnSpPr/>
          <p:nvPr/>
        </p:nvCxnSpPr>
        <p:spPr>
          <a:xfrm flipV="1">
            <a:off x="3212999" y="2708644"/>
            <a:ext cx="5766001" cy="14407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9"/>
          <p:cNvSpPr txBox="1"/>
          <p:nvPr/>
        </p:nvSpPr>
        <p:spPr>
          <a:xfrm>
            <a:off x="3961922" y="3030097"/>
            <a:ext cx="4268156" cy="829522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4400" dirty="0">
                <a:latin typeface="Segoe UI Light" panose="020B0502040204020203" pitchFamily="34" charset="0"/>
                <a:cs typeface="Segoe UI Light" panose="020B0502040204020203" pitchFamily="34" charset="0"/>
              </a:rPr>
              <a:t>Moment Diagram</a:t>
            </a:r>
            <a:endParaRPr lang="zh-TW" altLang="en-US" sz="4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7595623B-62B6-4A4A-95D3-8E95F431372E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417127" y="0"/>
            <a:ext cx="6774873" cy="2129462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16CEC3F8-916B-46FE-941E-2C5069B0820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4728538"/>
            <a:ext cx="6774873" cy="2129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478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46</a:t>
            </a:fld>
            <a:endParaRPr lang="fr-FR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53499"/>
            <a:ext cx="6096851" cy="456311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/>
              <p:cNvSpPr txBox="1"/>
              <p:nvPr/>
            </p:nvSpPr>
            <p:spPr>
              <a:xfrm>
                <a:off x="6842400" y="1989683"/>
                <a:ext cx="2688813" cy="856709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00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𝑆𝑒𝑖𝑠𝑚𝑖𝑐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 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𝐿𝑜𝑎𝑑</m:t>
                          </m:r>
                        </m:num>
                        <m:den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𝐺𝑟𝑎𝑣𝑖𝑡𝑦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 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𝐿𝑜𝑎𝑑</m:t>
                          </m:r>
                        </m:den>
                      </m:f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𝑆𝑚𝑎𝑙𝑙</m:t>
                      </m:r>
                    </m:oMath>
                  </m:oMathPara>
                </a14:m>
                <a:endParaRPr lang="zh-TW" altLang="en-US" sz="20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15" name="文字方塊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2400" y="1989683"/>
                <a:ext cx="2688813" cy="85670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圖片 15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28866" y="1163"/>
            <a:ext cx="1275613" cy="1977891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219644" y="179055"/>
            <a:ext cx="1981773" cy="1800000"/>
          </a:xfrm>
          <a:prstGeom prst="rect">
            <a:avLst/>
          </a:prstGeom>
        </p:spPr>
      </p:pic>
      <p:cxnSp>
        <p:nvCxnSpPr>
          <p:cNvPr id="19" name="直線單箭頭接點 18"/>
          <p:cNvCxnSpPr/>
          <p:nvPr/>
        </p:nvCxnSpPr>
        <p:spPr>
          <a:xfrm>
            <a:off x="3219644" y="1764877"/>
            <a:ext cx="0" cy="4283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圖片 2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08880" y="3074060"/>
            <a:ext cx="4550420" cy="2839978"/>
          </a:xfrm>
          <a:prstGeom prst="rect">
            <a:avLst/>
          </a:prstGeom>
        </p:spPr>
      </p:pic>
      <p:sp>
        <p:nvSpPr>
          <p:cNvPr id="29" name="文字方塊 28"/>
          <p:cNvSpPr txBox="1"/>
          <p:nvPr/>
        </p:nvSpPr>
        <p:spPr>
          <a:xfrm>
            <a:off x="6875189" y="694642"/>
            <a:ext cx="1735411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Moment Decay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33" name="直線單箭頭接點 32"/>
          <p:cNvCxnSpPr/>
          <p:nvPr/>
        </p:nvCxnSpPr>
        <p:spPr>
          <a:xfrm>
            <a:off x="7742630" y="1330468"/>
            <a:ext cx="0" cy="6485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單箭頭接點 34"/>
          <p:cNvCxnSpPr/>
          <p:nvPr/>
        </p:nvCxnSpPr>
        <p:spPr>
          <a:xfrm>
            <a:off x="10579771" y="1330468"/>
            <a:ext cx="0" cy="6485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矩形 35"/>
          <p:cNvSpPr/>
          <p:nvPr/>
        </p:nvSpPr>
        <p:spPr>
          <a:xfrm>
            <a:off x="10076011" y="697335"/>
            <a:ext cx="1007520" cy="4247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Short </a:t>
            </a:r>
            <a:r>
              <a:rPr lang="en-US" altLang="zh-TW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Ld</a:t>
            </a:r>
            <a:endParaRPr lang="zh-TW" alt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7" name="文字方塊 36"/>
          <p:cNvSpPr txBox="1"/>
          <p:nvPr/>
        </p:nvSpPr>
        <p:spPr>
          <a:xfrm>
            <a:off x="10093743" y="2204324"/>
            <a:ext cx="1512594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Beam Length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8" name="文字方塊 37"/>
          <p:cNvSpPr txBox="1"/>
          <p:nvPr/>
        </p:nvSpPr>
        <p:spPr>
          <a:xfrm>
            <a:off x="9208172" y="694642"/>
            <a:ext cx="270267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&amp;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9879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11</a:t>
            </a:r>
            <a:r>
              <a:rPr lang="zh-TW" altLang="en-US" dirty="0"/>
              <a:t> </a:t>
            </a:r>
            <a:r>
              <a:rPr lang="en-US" altLang="zh-TW" dirty="0"/>
              <a:t>Models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47</a:t>
            </a:fld>
            <a:endParaRPr lang="fr-FR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53499"/>
            <a:ext cx="6096851" cy="4563112"/>
          </a:xfrm>
          <a:prstGeom prst="rect">
            <a:avLst/>
          </a:prstGeom>
        </p:spPr>
      </p:pic>
      <p:cxnSp>
        <p:nvCxnSpPr>
          <p:cNvPr id="7" name="直線單箭頭接點 6"/>
          <p:cNvCxnSpPr/>
          <p:nvPr/>
        </p:nvCxnSpPr>
        <p:spPr>
          <a:xfrm>
            <a:off x="5872716" y="3753293"/>
            <a:ext cx="78680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圖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0690" y="2200300"/>
            <a:ext cx="3559819" cy="1239333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0690" y="4154896"/>
            <a:ext cx="3559819" cy="1248867"/>
          </a:xfrm>
          <a:prstGeom prst="rect">
            <a:avLst/>
          </a:prstGeom>
        </p:spPr>
      </p:pic>
      <p:sp>
        <p:nvSpPr>
          <p:cNvPr id="14" name="文字方塊 13"/>
          <p:cNvSpPr txBox="1"/>
          <p:nvPr/>
        </p:nvSpPr>
        <p:spPr>
          <a:xfrm>
            <a:off x="8431383" y="3483043"/>
            <a:ext cx="358431" cy="62844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+</a:t>
            </a:r>
            <a:endParaRPr lang="zh-TW" alt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271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字版面配置區 1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Model Assume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48</a:t>
            </a:fld>
            <a:endParaRPr lang="fr-FR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512" y="1586718"/>
            <a:ext cx="7654088" cy="1239333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9675" y="4837043"/>
            <a:ext cx="3559819" cy="1239333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59218" y="3050638"/>
            <a:ext cx="5968529" cy="3488274"/>
          </a:xfrm>
          <a:prstGeom prst="rect">
            <a:avLst/>
          </a:prstGeom>
        </p:spPr>
      </p:pic>
      <p:pic>
        <p:nvPicPr>
          <p:cNvPr id="19" name="圖片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39675" y="3731447"/>
            <a:ext cx="4485563" cy="819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317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FE41D2B-97E1-0641-A813-C5231409C72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Nonlinear Hinge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E820214-5B6A-8446-A115-A2A591A260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49</a:t>
            </a:fld>
            <a:endParaRPr lang="fr-FR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0536" y="2502637"/>
            <a:ext cx="3086100" cy="1257300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6092456" y="3434316"/>
            <a:ext cx="5635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6092456" y="3191760"/>
            <a:ext cx="0" cy="5382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11727712" y="3197076"/>
            <a:ext cx="0" cy="5382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/>
          <p:cNvSpPr/>
          <p:nvPr/>
        </p:nvSpPr>
        <p:spPr>
          <a:xfrm>
            <a:off x="6105746" y="3365204"/>
            <a:ext cx="138224" cy="13822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11589489" y="3365204"/>
            <a:ext cx="138224" cy="13822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6092456" y="2502637"/>
            <a:ext cx="187487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7967329" y="2502637"/>
            <a:ext cx="0" cy="52764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7967329" y="3030279"/>
            <a:ext cx="186424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V="1">
            <a:off x="9831571" y="2371060"/>
            <a:ext cx="0" cy="6592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9831571" y="2371060"/>
            <a:ext cx="189614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6092456" y="4136065"/>
            <a:ext cx="109338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7185837" y="4136065"/>
            <a:ext cx="0" cy="4784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7185837" y="4635795"/>
            <a:ext cx="359557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V="1">
            <a:off x="10781412" y="4008475"/>
            <a:ext cx="0" cy="6166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10781414" y="4019107"/>
            <a:ext cx="94629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/>
          <p:cNvSpPr/>
          <p:nvPr/>
        </p:nvSpPr>
        <p:spPr>
          <a:xfrm>
            <a:off x="6105746" y="2433525"/>
            <a:ext cx="138224" cy="1382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7370130" y="2420234"/>
            <a:ext cx="138224" cy="1382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8295166" y="2966483"/>
            <a:ext cx="138224" cy="1382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9365511" y="2961167"/>
            <a:ext cx="138224" cy="1382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10271051" y="2301948"/>
            <a:ext cx="138224" cy="1382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11591261" y="2301948"/>
            <a:ext cx="138224" cy="1382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11589489" y="3949995"/>
            <a:ext cx="138224" cy="1382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11116339" y="3949995"/>
            <a:ext cx="138224" cy="1382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10271051" y="4570079"/>
            <a:ext cx="138224" cy="1382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7627087" y="4570079"/>
            <a:ext cx="138224" cy="1382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6811038" y="4066953"/>
            <a:ext cx="138224" cy="1382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6105746" y="4066953"/>
            <a:ext cx="138224" cy="1382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6811038" y="3369190"/>
            <a:ext cx="138224" cy="13822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7627087" y="3365204"/>
            <a:ext cx="138224" cy="13822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7370130" y="3365204"/>
            <a:ext cx="138224" cy="13822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8295166" y="3365204"/>
            <a:ext cx="138224" cy="13822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9365511" y="3363506"/>
            <a:ext cx="138224" cy="13822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/>
        </p:nvSpPr>
        <p:spPr>
          <a:xfrm>
            <a:off x="10271051" y="3372515"/>
            <a:ext cx="138224" cy="13822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/>
        </p:nvSpPr>
        <p:spPr>
          <a:xfrm>
            <a:off x="11116339" y="3363506"/>
            <a:ext cx="138224" cy="13822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4" name="Straight Connector 63"/>
          <p:cNvCxnSpPr/>
          <p:nvPr/>
        </p:nvCxnSpPr>
        <p:spPr>
          <a:xfrm>
            <a:off x="11116339" y="3191762"/>
            <a:ext cx="0" cy="5382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6811038" y="3188440"/>
            <a:ext cx="0" cy="5382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7370130" y="3191761"/>
            <a:ext cx="0" cy="5382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7627087" y="3190504"/>
            <a:ext cx="0" cy="5382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>
            <a:off x="8295166" y="3190504"/>
            <a:ext cx="0" cy="5382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9365511" y="3196043"/>
            <a:ext cx="0" cy="5382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10271051" y="3193013"/>
            <a:ext cx="0" cy="5382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6092456" y="3186444"/>
            <a:ext cx="5635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6092456" y="3734315"/>
            <a:ext cx="5635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5403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</a:t>
            </a:fld>
            <a:endParaRPr lang="fr-FR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707" y="1704055"/>
            <a:ext cx="5852172" cy="4379985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514" y="1704053"/>
            <a:ext cx="5852172" cy="4379985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988586" y="1565915"/>
            <a:ext cx="4362413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Consider </a:t>
            </a:r>
            <a:r>
              <a:rPr lang="en-US" altLang="zh-TW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Hundreds Of Combo </a:t>
            </a: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Demand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7352172" y="1565915"/>
            <a:ext cx="336085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Catch </a:t>
            </a:r>
            <a:r>
              <a:rPr lang="en-US" altLang="zh-TW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Critical</a:t>
            </a: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Demand Combo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4" name="直線單箭頭接點 13"/>
          <p:cNvCxnSpPr>
            <a:endCxn id="3" idx="3"/>
          </p:cNvCxnSpPr>
          <p:nvPr/>
        </p:nvCxnSpPr>
        <p:spPr>
          <a:xfrm>
            <a:off x="5638603" y="3894047"/>
            <a:ext cx="457276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圖片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3232" y="264522"/>
            <a:ext cx="1633120" cy="1301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399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版面配置區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Evaluation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50</a:t>
            </a:fld>
            <a:endParaRPr lang="fr-FR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2830" y="4430617"/>
            <a:ext cx="5163169" cy="192573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1420251" y="3120533"/>
                <a:ext cx="4188326" cy="856709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00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𝑆𝑒𝑖𝑠𝑚𝑖𝑐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 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𝐿𝑜𝑎𝑑</m:t>
                          </m:r>
                        </m:num>
                        <m:den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𝐺𝑟𝑎𝑣𝑖𝑡𝑦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 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𝐿𝑜𝑎𝑑</m:t>
                          </m:r>
                        </m:den>
                      </m:f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𝑆𝑚𝑎𝑙𝑙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 &amp; 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𝐿𝑜𝑛𝑔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 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𝑆𝑝𝑎𝑛</m:t>
                      </m:r>
                    </m:oMath>
                  </m:oMathPara>
                </a14:m>
                <a:endParaRPr lang="zh-TW" altLang="en-US" sz="20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0251" y="3120533"/>
                <a:ext cx="4188326" cy="85670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圖片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6090" y="1270800"/>
            <a:ext cx="3559819" cy="123933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/>
              <p:cNvSpPr txBox="1"/>
              <p:nvPr/>
            </p:nvSpPr>
            <p:spPr>
              <a:xfrm>
                <a:off x="6812653" y="3120532"/>
                <a:ext cx="4275914" cy="856709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00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𝑆𝑒𝑖𝑠𝑚𝑖𝑐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 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𝐿𝑜𝑎𝑑</m:t>
                          </m:r>
                        </m:num>
                        <m:den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𝐺𝑟𝑎𝑣𝑖𝑡𝑦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 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𝐿𝑜𝑎𝑑</m:t>
                          </m:r>
                        </m:den>
                      </m:f>
                      <m:r>
                        <a:rPr lang="en-US" altLang="zh-TW" sz="2000" i="1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</m:t>
                      </m:r>
                      <m:r>
                        <a:rPr lang="en-US" altLang="zh-TW" sz="2000" i="1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𝐿𝑎𝑟𝑔𝑒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 </m:t>
                      </m:r>
                      <m:r>
                        <a:rPr lang="en-US" altLang="zh-TW" sz="2000" i="1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&amp; 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𝑆h𝑜𝑟𝑡</m:t>
                      </m:r>
                      <m:r>
                        <a:rPr lang="en-US" altLang="zh-TW" sz="2000" i="1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 </m:t>
                      </m:r>
                      <m:r>
                        <a:rPr lang="en-US" altLang="zh-TW" sz="2000" i="1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𝑆𝑝𝑎𝑛</m:t>
                      </m:r>
                    </m:oMath>
                  </m:oMathPara>
                </a14:m>
                <a:endParaRPr lang="zh-TW" altLang="en-US" sz="20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16" name="文字方塊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2653" y="3120532"/>
                <a:ext cx="4275914" cy="85670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圖片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0" y="4430617"/>
            <a:ext cx="5345757" cy="2091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448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/>
              <a:t>Evaluation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51</a:t>
            </a:fld>
            <a:endParaRPr lang="fr-FR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788" y="2276267"/>
            <a:ext cx="5493976" cy="434133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788" y="3449099"/>
            <a:ext cx="5493976" cy="434133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788" y="4437605"/>
            <a:ext cx="5493976" cy="434133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9788" y="5606873"/>
            <a:ext cx="5493976" cy="434133"/>
          </a:xfrm>
          <a:prstGeom prst="rect">
            <a:avLst/>
          </a:prstGeom>
        </p:spPr>
      </p:pic>
      <p:sp>
        <p:nvSpPr>
          <p:cNvPr id="12" name="文字方塊 11"/>
          <p:cNvSpPr txBox="1"/>
          <p:nvPr/>
        </p:nvSpPr>
        <p:spPr>
          <a:xfrm>
            <a:off x="6826100" y="2082858"/>
            <a:ext cx="303929" cy="62844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3</a:t>
            </a:r>
            <a:endParaRPr lang="zh-TW" alt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6826099" y="3254790"/>
            <a:ext cx="310341" cy="62844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4</a:t>
            </a:r>
            <a:endParaRPr lang="zh-TW" alt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6826100" y="4236809"/>
            <a:ext cx="303929" cy="62844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5</a:t>
            </a:r>
            <a:endParaRPr lang="zh-TW" alt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6832511" y="5412564"/>
            <a:ext cx="303929" cy="62844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6</a:t>
            </a:r>
            <a:endParaRPr lang="zh-TW" alt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7547934" y="2283875"/>
            <a:ext cx="645369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47.9s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7547934" y="3449099"/>
            <a:ext cx="813684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3.9min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7547933" y="4437605"/>
            <a:ext cx="90505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23.1min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7547933" y="5602829"/>
            <a:ext cx="635751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2.0hr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10000829" y="3013719"/>
            <a:ext cx="898644" cy="42806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12 </a:t>
            </a:r>
            <a:r>
              <a:rPr lang="zh-TW" alt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支梁</a:t>
            </a:r>
          </a:p>
        </p:txBody>
      </p:sp>
      <p:pic>
        <p:nvPicPr>
          <p:cNvPr id="21" name="圖片 20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773112" y="3441785"/>
            <a:ext cx="3354078" cy="1922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605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>
            <a:extLst>
              <a:ext uri="{FF2B5EF4-FFF2-40B4-BE49-F238E27FC236}">
                <a16:creationId xmlns:a16="http://schemas.microsoft.com/office/drawing/2014/main" id="{7595623B-62B6-4A4A-95D3-8E95F431372E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3294841"/>
            <a:ext cx="6774873" cy="2129462"/>
          </a:xfrm>
          <a:prstGeom prst="rect">
            <a:avLst/>
          </a:prstGeom>
        </p:spPr>
      </p:pic>
      <p:sp>
        <p:nvSpPr>
          <p:cNvPr id="6" name="文字版面配置區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Hinge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52</a:t>
            </a:fld>
            <a:endParaRPr lang="fr-FR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783"/>
          <a:stretch/>
        </p:blipFill>
        <p:spPr>
          <a:xfrm>
            <a:off x="6106633" y="2179674"/>
            <a:ext cx="5530409" cy="4678326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16CEC3F8-916B-46FE-941E-2C5069B08200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758881"/>
            <a:ext cx="6774873" cy="2129462"/>
          </a:xfrm>
          <a:prstGeom prst="rect">
            <a:avLst/>
          </a:prstGeom>
        </p:spPr>
      </p:pic>
      <p:cxnSp>
        <p:nvCxnSpPr>
          <p:cNvPr id="12" name="直線單箭頭接點 11"/>
          <p:cNvCxnSpPr/>
          <p:nvPr/>
        </p:nvCxnSpPr>
        <p:spPr>
          <a:xfrm flipV="1">
            <a:off x="6953693" y="2094614"/>
            <a:ext cx="0" cy="12002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字方塊 12"/>
          <p:cNvSpPr txBox="1"/>
          <p:nvPr/>
        </p:nvSpPr>
        <p:spPr>
          <a:xfrm>
            <a:off x="6280111" y="1496007"/>
            <a:ext cx="1347164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Third Hinge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3208220" y="3423684"/>
            <a:ext cx="358431" cy="62844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+</a:t>
            </a:r>
            <a:endParaRPr lang="zh-TW" alt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0660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Hinge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53</a:t>
            </a:fld>
            <a:endParaRPr lang="fr-FR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248"/>
          <a:stretch/>
        </p:blipFill>
        <p:spPr>
          <a:xfrm>
            <a:off x="6096000" y="2211572"/>
            <a:ext cx="5530409" cy="4646428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7595623B-62B6-4A4A-95D3-8E95F431372E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3294841"/>
            <a:ext cx="6774873" cy="2129462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715312" y="2214567"/>
            <a:ext cx="2796599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Without Initial Conditions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0030" y="1432458"/>
            <a:ext cx="2127851" cy="2179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237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sz="quarter" idx="10"/>
          </p:nvPr>
        </p:nvSpPr>
        <p:spPr>
          <a:xfrm>
            <a:off x="839787" y="660400"/>
            <a:ext cx="6082007" cy="1311128"/>
          </a:xfrm>
        </p:spPr>
        <p:txBody>
          <a:bodyPr/>
          <a:lstStyle/>
          <a:p>
            <a:r>
              <a:rPr lang="en-US" altLang="zh-TW" dirty="0"/>
              <a:t>Pushover Load Pattern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54</a:t>
            </a:fld>
            <a:endParaRPr lang="fr-FR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46232" y="3397101"/>
            <a:ext cx="895238" cy="1914286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1788764" y="2721935"/>
            <a:ext cx="919354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Triangle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4495758" y="3439633"/>
                <a:ext cx="1690656" cy="87120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𝑗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TW" i="1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i="1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𝑛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TW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𝑛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  <a:cs typeface="Segoe UI Light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cs typeface="Segoe UI Light" panose="020B0502040204020203" pitchFamily="34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cs typeface="Segoe UI Light" panose="020B0502040204020203" pitchFamily="34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5758" y="3439633"/>
                <a:ext cx="1690656" cy="87120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矩形 8"/>
          <p:cNvSpPr/>
          <p:nvPr/>
        </p:nvSpPr>
        <p:spPr>
          <a:xfrm>
            <a:off x="3947115" y="2721935"/>
            <a:ext cx="27879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Multi-Modes Combination </a:t>
            </a:r>
            <a:endParaRPr lang="zh-TW" altLang="en-US" dirty="0"/>
          </a:p>
        </p:txBody>
      </p:sp>
      <p:sp>
        <p:nvSpPr>
          <p:cNvPr id="10" name="文字方塊 9"/>
          <p:cNvSpPr txBox="1"/>
          <p:nvPr/>
        </p:nvSpPr>
        <p:spPr>
          <a:xfrm>
            <a:off x="8272129" y="2724327"/>
            <a:ext cx="2753318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Modal Pushover Analysis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47" name="圖片 4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097" y="3439633"/>
            <a:ext cx="3416703" cy="1902897"/>
          </a:xfrm>
          <a:prstGeom prst="rect">
            <a:avLst/>
          </a:prstGeom>
        </p:spPr>
      </p:pic>
      <p:sp>
        <p:nvSpPr>
          <p:cNvPr id="48" name="文字方塊 47"/>
          <p:cNvSpPr txBox="1"/>
          <p:nvPr/>
        </p:nvSpPr>
        <p:spPr>
          <a:xfrm>
            <a:off x="9335587" y="5928925"/>
            <a:ext cx="619721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SRSS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50" name="直線單箭頭接點 49"/>
          <p:cNvCxnSpPr/>
          <p:nvPr/>
        </p:nvCxnSpPr>
        <p:spPr>
          <a:xfrm flipH="1">
            <a:off x="9645446" y="5428542"/>
            <a:ext cx="1" cy="3990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0115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783"/>
          <a:stretch/>
        </p:blipFill>
        <p:spPr>
          <a:xfrm>
            <a:off x="6106633" y="2179674"/>
            <a:ext cx="5530409" cy="4678326"/>
          </a:xfrm>
          <a:prstGeom prst="rect">
            <a:avLst/>
          </a:prstGeom>
        </p:spPr>
      </p:pic>
      <p:sp>
        <p:nvSpPr>
          <p:cNvPr id="5" name="文字版面配置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Pushover Result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55</a:t>
            </a:fld>
            <a:endParaRPr lang="fr-FR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9789" y="1880868"/>
            <a:ext cx="5256212" cy="4224144"/>
          </a:xfrm>
          <a:prstGeom prst="rect">
            <a:avLst/>
          </a:prstGeom>
        </p:spPr>
      </p:pic>
      <p:sp>
        <p:nvSpPr>
          <p:cNvPr id="9" name="文字方塊 8"/>
          <p:cNvSpPr txBox="1"/>
          <p:nvPr/>
        </p:nvSpPr>
        <p:spPr>
          <a:xfrm>
            <a:off x="8506673" y="1965961"/>
            <a:ext cx="730328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Hinge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50785" y="1880868"/>
            <a:ext cx="1232930" cy="772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934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/>
              <a:t>Pushover Result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56</a:t>
            </a:fld>
            <a:endParaRPr lang="fr-FR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720188" y="2371060"/>
            <a:ext cx="4395258" cy="3900229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8483146" y="1943635"/>
            <a:ext cx="869341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ATC-40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2381443" y="1943635"/>
            <a:ext cx="2172903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TW" alt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耐震性能檢測 </a:t>
            </a: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PGA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40793" y="2727899"/>
            <a:ext cx="5255207" cy="1402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436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3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/>
              <a:t>Time history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57</a:t>
            </a:fld>
            <a:endParaRPr lang="fr-FR"/>
          </a:p>
        </p:txBody>
      </p:sp>
      <p:graphicFrame>
        <p:nvGraphicFramePr>
          <p:cNvPr id="6" name="圖表 5"/>
          <p:cNvGraphicFramePr>
            <a:graphicFrameLocks/>
          </p:cNvGraphicFramePr>
          <p:nvPr>
            <p:extLst/>
          </p:nvPr>
        </p:nvGraphicFramePr>
        <p:xfrm>
          <a:off x="839788" y="3003697"/>
          <a:ext cx="5256212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文字方塊 7"/>
          <p:cNvSpPr txBox="1"/>
          <p:nvPr/>
        </p:nvSpPr>
        <p:spPr>
          <a:xfrm>
            <a:off x="2358135" y="2542032"/>
            <a:ext cx="2219518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Scaled to DBE, MCE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675774" y="1927749"/>
            <a:ext cx="3019048" cy="4257143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7517219" y="1362131"/>
            <a:ext cx="1195264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Story Drift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9888279" y="3640821"/>
            <a:ext cx="1232069" cy="830997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DBE &lt; 2%</a:t>
            </a:r>
          </a:p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MCE &lt; 3%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8800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IDA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58</a:t>
            </a:fld>
            <a:endParaRPr lang="fr-FR"/>
          </a:p>
        </p:txBody>
      </p:sp>
      <p:pic>
        <p:nvPicPr>
          <p:cNvPr id="5" name="Picture 7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5999" y="0"/>
            <a:ext cx="4591130" cy="3429001"/>
          </a:xfrm>
          <a:prstGeom prst="rect">
            <a:avLst/>
          </a:prstGeom>
        </p:spPr>
      </p:pic>
      <p:pic>
        <p:nvPicPr>
          <p:cNvPr id="6" name="Picture 8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6000" y="3429000"/>
            <a:ext cx="4591129" cy="3429000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1790895" y="2721934"/>
            <a:ext cx="3226011" cy="1810304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32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Limit-State</a:t>
            </a:r>
          </a:p>
          <a:p>
            <a:pPr algn="l">
              <a:lnSpc>
                <a:spcPct val="120000"/>
              </a:lnSpc>
            </a:pPr>
            <a:r>
              <a:rPr lang="en-US" altLang="zh-TW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4% FEMA273</a:t>
            </a:r>
          </a:p>
          <a:p>
            <a:pPr algn="l">
              <a:lnSpc>
                <a:spcPct val="120000"/>
              </a:lnSpc>
            </a:pPr>
            <a:r>
              <a:rPr lang="en-US" altLang="zh-TW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2.5% SEAOC 2000</a:t>
            </a:r>
            <a:endParaRPr lang="zh-TW" alt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2693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F02A8ED2-640F-44D0-B1E2-61A66D9AE63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14FC31B7-72CB-40D8-85E9-52546F78E8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54286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字版面配置區 9"/>
          <p:cNvSpPr>
            <a:spLocks noGrp="1"/>
          </p:cNvSpPr>
          <p:nvPr>
            <p:ph type="body" sz="quarter" idx="10"/>
          </p:nvPr>
        </p:nvSpPr>
        <p:spPr>
          <a:xfrm>
            <a:off x="839787" y="660400"/>
            <a:ext cx="5922519" cy="1311128"/>
          </a:xfrm>
        </p:spPr>
        <p:txBody>
          <a:bodyPr/>
          <a:lstStyle/>
          <a:p>
            <a:r>
              <a:rPr lang="en-US" altLang="zh-TW" dirty="0"/>
              <a:t>Flexural Reinforcement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6</a:t>
            </a:fld>
            <a:endParaRPr lang="fr-FR"/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26864" y="1960875"/>
            <a:ext cx="3852709" cy="2408369"/>
          </a:xfrm>
          <a:prstGeom prst="rect">
            <a:avLst/>
          </a:prstGeom>
        </p:spPr>
      </p:pic>
      <p:graphicFrame>
        <p:nvGraphicFramePr>
          <p:cNvPr id="3" name="物件 2">
            <a:extLst>
              <a:ext uri="{FF2B5EF4-FFF2-40B4-BE49-F238E27FC236}">
                <a16:creationId xmlns:a16="http://schemas.microsoft.com/office/drawing/2014/main" id="{4C86971B-3ED9-46B4-B240-39706E97B30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73814943"/>
              </p:ext>
            </p:extLst>
          </p:nvPr>
        </p:nvGraphicFramePr>
        <p:xfrm>
          <a:off x="7032173" y="1971528"/>
          <a:ext cx="2997200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4" name="Equation" r:id="rId4" imgW="2997000" imgH="863280" progId="Equation.DSMT4">
                  <p:embed/>
                </p:oleObj>
              </mc:Choice>
              <mc:Fallback>
                <p:oleObj name="Equation" r:id="rId4" imgW="2997000" imgH="8632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032173" y="1971528"/>
                        <a:ext cx="2997200" cy="863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物件 3">
            <a:extLst>
              <a:ext uri="{FF2B5EF4-FFF2-40B4-BE49-F238E27FC236}">
                <a16:creationId xmlns:a16="http://schemas.microsoft.com/office/drawing/2014/main" id="{4257F66D-BBB8-4323-B2CB-FAB20E1EC4E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69427952"/>
              </p:ext>
            </p:extLst>
          </p:nvPr>
        </p:nvGraphicFramePr>
        <p:xfrm>
          <a:off x="7032173" y="3172679"/>
          <a:ext cx="2654300" cy="101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5" name="Equation" r:id="rId6" imgW="2654280" imgH="1015920" progId="Equation.DSMT4">
                  <p:embed/>
                </p:oleObj>
              </mc:Choice>
              <mc:Fallback>
                <p:oleObj name="Equation" r:id="rId6" imgW="2654280" imgH="10159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032173" y="3172679"/>
                        <a:ext cx="2654300" cy="1016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8D00D93A-8CD2-40B3-B89C-4402CB7B2F76}"/>
              </a:ext>
            </a:extLst>
          </p:cNvPr>
          <p:cNvCxnSpPr/>
          <p:nvPr/>
        </p:nvCxnSpPr>
        <p:spPr>
          <a:xfrm>
            <a:off x="5660573" y="3165059"/>
            <a:ext cx="9906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圖片 6"/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48381" y="4081268"/>
            <a:ext cx="6095238" cy="4571429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2188485" y="6136149"/>
            <a:ext cx="1063753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2</a:t>
            </a:r>
            <a:r>
              <a:rPr lang="zh-TW" altLang="en-US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支鋼筋</a:t>
            </a:r>
            <a:endParaRPr lang="zh-TW" altLang="en-US" sz="20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3" name="直線單箭頭接點 12"/>
          <p:cNvCxnSpPr/>
          <p:nvPr/>
        </p:nvCxnSpPr>
        <p:spPr>
          <a:xfrm>
            <a:off x="8653080" y="4805916"/>
            <a:ext cx="0" cy="1550434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物件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63511577"/>
              </p:ext>
            </p:extLst>
          </p:nvPr>
        </p:nvGraphicFramePr>
        <p:xfrm>
          <a:off x="8881895" y="5276333"/>
          <a:ext cx="2032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6" name="Equation" r:id="rId9" imgW="203040" imgH="609480" progId="Equation.DSMT4">
                  <p:embed/>
                </p:oleObj>
              </mc:Choice>
              <mc:Fallback>
                <p:oleObj name="Equation" r:id="rId9" imgW="203040" imgH="609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8881895" y="5276333"/>
                        <a:ext cx="2032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76363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文字版面配置區 3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1D CUT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60</a:t>
            </a:fld>
            <a:endParaRPr lang="fr-FR"/>
          </a:p>
        </p:txBody>
      </p:sp>
      <p:grpSp>
        <p:nvGrpSpPr>
          <p:cNvPr id="3" name="Group 21"/>
          <p:cNvGrpSpPr/>
          <p:nvPr/>
        </p:nvGrpSpPr>
        <p:grpSpPr>
          <a:xfrm>
            <a:off x="839787" y="5431842"/>
            <a:ext cx="364329" cy="364329"/>
            <a:chOff x="3173014" y="2956717"/>
            <a:chExt cx="944566" cy="944566"/>
          </a:xfrm>
        </p:grpSpPr>
        <p:sp>
          <p:nvSpPr>
            <p:cNvPr id="4" name="Oval 23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" name="Oval 22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6" name="Straight Connector 33"/>
          <p:cNvCxnSpPr>
            <a:stCxn id="4" idx="6"/>
          </p:cNvCxnSpPr>
          <p:nvPr/>
        </p:nvCxnSpPr>
        <p:spPr>
          <a:xfrm>
            <a:off x="1204116" y="5614007"/>
            <a:ext cx="152308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49"/>
          <p:cNvGrpSpPr/>
          <p:nvPr/>
        </p:nvGrpSpPr>
        <p:grpSpPr>
          <a:xfrm>
            <a:off x="2727196" y="5431842"/>
            <a:ext cx="364329" cy="364329"/>
            <a:chOff x="3173014" y="2956717"/>
            <a:chExt cx="944566" cy="944566"/>
          </a:xfrm>
        </p:grpSpPr>
        <p:sp>
          <p:nvSpPr>
            <p:cNvPr id="8" name="Oval 50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" name="Oval 51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10" name="Straight Connector 52"/>
          <p:cNvCxnSpPr>
            <a:stCxn id="8" idx="6"/>
          </p:cNvCxnSpPr>
          <p:nvPr/>
        </p:nvCxnSpPr>
        <p:spPr>
          <a:xfrm flipV="1">
            <a:off x="3091525" y="5614006"/>
            <a:ext cx="2764152" cy="1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56"/>
          <p:cNvCxnSpPr>
            <a:stCxn id="12" idx="6"/>
          </p:cNvCxnSpPr>
          <p:nvPr/>
        </p:nvCxnSpPr>
        <p:spPr>
          <a:xfrm>
            <a:off x="4978934" y="5614007"/>
            <a:ext cx="152308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57"/>
          <p:cNvGrpSpPr/>
          <p:nvPr/>
        </p:nvGrpSpPr>
        <p:grpSpPr>
          <a:xfrm>
            <a:off x="6502013" y="5431842"/>
            <a:ext cx="364329" cy="364329"/>
            <a:chOff x="3173014" y="2956717"/>
            <a:chExt cx="944566" cy="944566"/>
          </a:xfrm>
        </p:grpSpPr>
        <p:sp>
          <p:nvSpPr>
            <p:cNvPr id="16" name="Oval 58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7" name="Oval 59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18" name="Straight Connector 60"/>
          <p:cNvCxnSpPr>
            <a:stCxn id="16" idx="6"/>
          </p:cNvCxnSpPr>
          <p:nvPr/>
        </p:nvCxnSpPr>
        <p:spPr>
          <a:xfrm flipV="1">
            <a:off x="6866342" y="5614006"/>
            <a:ext cx="2128189" cy="1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64"/>
          <p:cNvCxnSpPr>
            <a:stCxn id="20" idx="6"/>
          </p:cNvCxnSpPr>
          <p:nvPr/>
        </p:nvCxnSpPr>
        <p:spPr>
          <a:xfrm>
            <a:off x="8753751" y="5614007"/>
            <a:ext cx="152308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65"/>
          <p:cNvGrpSpPr/>
          <p:nvPr/>
        </p:nvGrpSpPr>
        <p:grpSpPr>
          <a:xfrm>
            <a:off x="10276831" y="5431842"/>
            <a:ext cx="364329" cy="364329"/>
            <a:chOff x="3173014" y="2956717"/>
            <a:chExt cx="944566" cy="944566"/>
          </a:xfrm>
        </p:grpSpPr>
        <p:sp>
          <p:nvSpPr>
            <p:cNvPr id="24" name="Oval 66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5" name="Oval 67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26" name="Straight Connector 69"/>
          <p:cNvCxnSpPr/>
          <p:nvPr/>
        </p:nvCxnSpPr>
        <p:spPr>
          <a:xfrm flipV="1">
            <a:off x="1015430" y="3817257"/>
            <a:ext cx="0" cy="16145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72"/>
          <p:cNvCxnSpPr/>
          <p:nvPr/>
        </p:nvCxnSpPr>
        <p:spPr>
          <a:xfrm flipV="1">
            <a:off x="2901662" y="4369777"/>
            <a:ext cx="0" cy="106206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87"/>
          <p:cNvCxnSpPr/>
          <p:nvPr/>
        </p:nvCxnSpPr>
        <p:spPr>
          <a:xfrm flipV="1">
            <a:off x="6687846" y="5178669"/>
            <a:ext cx="0" cy="253174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90"/>
          <p:cNvCxnSpPr/>
          <p:nvPr/>
        </p:nvCxnSpPr>
        <p:spPr>
          <a:xfrm flipV="1">
            <a:off x="10469885" y="2191657"/>
            <a:ext cx="0" cy="32401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圖片 31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420305" y="463500"/>
            <a:ext cx="4257890" cy="4831491"/>
          </a:xfrm>
          <a:prstGeom prst="rect">
            <a:avLst/>
          </a:prstGeom>
        </p:spPr>
      </p:pic>
      <p:pic>
        <p:nvPicPr>
          <p:cNvPr id="33" name="圖片 32"/>
          <p:cNvPicPr>
            <a:picLocks noChangeAspect="1"/>
          </p:cNvPicPr>
          <p:nvPr/>
        </p:nvPicPr>
        <p:blipFill>
          <a:blip r:embed="rId3">
            <a:clrChange>
              <a:clrFrom>
                <a:srgbClr val="FAFCFC"/>
              </a:clrFrom>
              <a:clrTo>
                <a:srgbClr val="FAFCFC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95855" y="1885464"/>
            <a:ext cx="4559822" cy="3205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585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INPUT</a:t>
            </a:r>
            <a:endParaRPr lang="zh-TW" alt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61</a:t>
            </a:fld>
            <a:endParaRPr lang="fr-FR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5420" y="2719552"/>
            <a:ext cx="2562225" cy="1704975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1063870" y="1995697"/>
            <a:ext cx="2594621" cy="2629694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marL="457200" indent="-457200">
              <a:lnSpc>
                <a:spcPct val="120000"/>
              </a:lnSpc>
              <a:buFontTx/>
              <a:buChar char="-"/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GEOMETRY</a:t>
            </a:r>
          </a:p>
          <a:p>
            <a:pPr marL="457200" indent="-457200">
              <a:lnSpc>
                <a:spcPct val="120000"/>
              </a:lnSpc>
              <a:buFontTx/>
              <a:buChar char="-"/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MATERIAL</a:t>
            </a:r>
          </a:p>
          <a:p>
            <a:pPr marL="457200" indent="-457200">
              <a:lnSpc>
                <a:spcPct val="120000"/>
              </a:lnSpc>
              <a:buFontTx/>
              <a:buChar char="-"/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SECTION</a:t>
            </a:r>
          </a:p>
          <a:p>
            <a:pPr marL="457200" indent="-457200">
              <a:lnSpc>
                <a:spcPct val="120000"/>
              </a:lnSpc>
              <a:buFontTx/>
              <a:buChar char="-"/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BEAM</a:t>
            </a:r>
            <a:r>
              <a:rPr lang="zh-TW" alt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FORCE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algn="l">
              <a:lnSpc>
                <a:spcPct val="120000"/>
              </a:lnSpc>
            </a:pP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1063870" y="1425469"/>
            <a:ext cx="1874872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TW" sz="28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2</a:t>
            </a:r>
            <a:r>
              <a:rPr lang="zh-TW" altLang="en-US" sz="28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28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MILLIONS</a:t>
            </a:r>
            <a:endParaRPr lang="zh-TW" altLang="en-US" sz="28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4672173" y="1994800"/>
            <a:ext cx="1597553" cy="609398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0.5 =&gt; 0.1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4669597" y="1380990"/>
            <a:ext cx="2003112" cy="609398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TW" sz="28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10</a:t>
            </a:r>
            <a:r>
              <a:rPr lang="zh-TW" altLang="en-US" sz="28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28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MILLIONS</a:t>
            </a:r>
            <a:endParaRPr lang="zh-TW" altLang="en-US" sz="28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3870" y="4883739"/>
            <a:ext cx="3923416" cy="1178203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8267703" y="1994800"/>
            <a:ext cx="2827056" cy="1078500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marL="457200" indent="-457200">
              <a:lnSpc>
                <a:spcPct val="120000"/>
              </a:lnSpc>
              <a:buFontTx/>
              <a:buChar char="-"/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E2K</a:t>
            </a:r>
          </a:p>
          <a:p>
            <a:pPr marL="457200" indent="-457200">
              <a:lnSpc>
                <a:spcPct val="120000"/>
              </a:lnSpc>
              <a:buFontTx/>
              <a:buChar char="-"/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DESIGN REBAR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8238149" y="1378444"/>
            <a:ext cx="2572179" cy="609398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TW" sz="28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30</a:t>
            </a:r>
            <a:r>
              <a:rPr lang="zh-TW" altLang="en-US" sz="28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28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THOUSANDS</a:t>
            </a:r>
            <a:endParaRPr lang="zh-TW" altLang="en-US" sz="28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8989763" y="2999942"/>
            <a:ext cx="1293175" cy="42473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- ACI 318-05</a:t>
            </a:r>
          </a:p>
        </p:txBody>
      </p:sp>
      <p:pic>
        <p:nvPicPr>
          <p:cNvPr id="20" name="圖片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8249" y="3440149"/>
            <a:ext cx="3925877" cy="1676974"/>
          </a:xfrm>
          <a:prstGeom prst="rect">
            <a:avLst/>
          </a:prstGeom>
        </p:spPr>
      </p:pic>
      <p:pic>
        <p:nvPicPr>
          <p:cNvPr id="21" name="圖片 20"/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9793"/>
          <a:stretch/>
        </p:blipFill>
        <p:spPr>
          <a:xfrm>
            <a:off x="8267703" y="5235704"/>
            <a:ext cx="3776663" cy="1485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947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圖片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9897" y="2712877"/>
            <a:ext cx="1916963" cy="140106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/>
              <p:cNvSpPr txBox="1"/>
              <p:nvPr/>
            </p:nvSpPr>
            <p:spPr>
              <a:xfrm>
                <a:off x="7544691" y="4880795"/>
                <a:ext cx="1922129" cy="1439946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:r>
                  <a:rPr lang="en-US" altLang="zh-TW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MERGE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altLang="zh-TW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    x &lt;= </a:t>
                </a:r>
                <a14:m>
                  <m:oMath xmlns:m="http://schemas.openxmlformats.org/officeDocument/2006/math">
                    <m:f>
                      <m:fPr>
                        <m:type m:val="skw"/>
                        <m:ctrlPr>
                          <a:rPr lang="en-US" altLang="zh-TW" i="1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</m:ctrlPr>
                      </m:fPr>
                      <m:num>
                        <m:r>
                          <a:rPr lang="en-US" altLang="zh-TW" i="1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  <m:t>1</m:t>
                        </m:r>
                      </m:num>
                      <m:den>
                        <m:r>
                          <a:rPr lang="en-US" altLang="zh-TW" b="0" i="1" smtClean="0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  <m:t>4</m:t>
                        </m:r>
                      </m:den>
                    </m:f>
                  </m:oMath>
                </a14:m>
                <a:endParaRPr lang="en-US" altLang="zh-TW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en-US" altLang="zh-TW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    </a:t>
                </a:r>
                <a14:m>
                  <m:oMath xmlns:m="http://schemas.openxmlformats.org/officeDocument/2006/math">
                    <m:f>
                      <m:fPr>
                        <m:type m:val="skw"/>
                        <m:ctrlPr>
                          <a:rPr lang="en-US" altLang="zh-TW" i="1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</m:ctrlPr>
                      </m:fPr>
                      <m:num>
                        <m:r>
                          <a:rPr lang="en-US" altLang="zh-TW" i="1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  <m:t>1</m:t>
                        </m:r>
                      </m:num>
                      <m:den>
                        <m:r>
                          <a:rPr lang="en-US" altLang="zh-TW" b="0" i="1" smtClean="0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altLang="zh-TW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 &lt;= x &lt;= </a:t>
                </a:r>
                <a14:m>
                  <m:oMath xmlns:m="http://schemas.openxmlformats.org/officeDocument/2006/math">
                    <m:f>
                      <m:fPr>
                        <m:type m:val="skw"/>
                        <m:ctrlPr>
                          <a:rPr lang="en-US" altLang="zh-TW" i="1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</m:ctrlPr>
                      </m:fPr>
                      <m:num>
                        <m:r>
                          <a:rPr lang="en-US" altLang="zh-TW" b="0" i="1" smtClean="0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  <m:t>3</m:t>
                        </m:r>
                      </m:num>
                      <m:den>
                        <m:r>
                          <a:rPr lang="en-US" altLang="zh-TW" b="0" i="1" smtClean="0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  <m:t>4</m:t>
                        </m:r>
                      </m:den>
                    </m:f>
                  </m:oMath>
                </a14:m>
                <a:endParaRPr lang="en-US" altLang="zh-TW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en-US" altLang="zh-TW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    x =&gt; </a:t>
                </a:r>
                <a14:m>
                  <m:oMath xmlns:m="http://schemas.openxmlformats.org/officeDocument/2006/math">
                    <m:f>
                      <m:fPr>
                        <m:type m:val="skw"/>
                        <m:ctrlPr>
                          <a:rPr lang="en-US" altLang="zh-TW" i="1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</m:ctrlPr>
                      </m:fPr>
                      <m:num>
                        <m:r>
                          <a:rPr lang="en-US" altLang="zh-TW" b="0" i="1" smtClean="0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  <m:t>3</m:t>
                        </m:r>
                      </m:num>
                      <m:den>
                        <m:r>
                          <a:rPr lang="en-US" altLang="zh-TW" b="0" i="1" smtClean="0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  <m:t>4</m:t>
                        </m:r>
                      </m:den>
                    </m:f>
                  </m:oMath>
                </a14:m>
                <a:endParaRPr lang="zh-TW" altLang="en-US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16" name="文字方塊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4691" y="4880795"/>
                <a:ext cx="1922129" cy="1439946"/>
              </a:xfrm>
              <a:prstGeom prst="rect">
                <a:avLst/>
              </a:prstGeom>
              <a:blipFill>
                <a:blip r:embed="rId3"/>
                <a:stretch>
                  <a:fillRect l="-7619" t="-4661" r="-25079" b="-4237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62</a:t>
            </a:fld>
            <a:endParaRPr lang="fr-FR"/>
          </a:p>
        </p:txBody>
      </p:sp>
      <p:pic>
        <p:nvPicPr>
          <p:cNvPr id="23" name="圖片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7745" y="2712879"/>
            <a:ext cx="1916963" cy="1677333"/>
          </a:xfrm>
          <a:prstGeom prst="rect">
            <a:avLst/>
          </a:prstGeom>
        </p:spPr>
      </p:pic>
      <p:pic>
        <p:nvPicPr>
          <p:cNvPr id="25" name="圖片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6802" y="2712879"/>
            <a:ext cx="1916963" cy="1677333"/>
          </a:xfrm>
          <a:prstGeom prst="rect">
            <a:avLst/>
          </a:prstGeom>
        </p:spPr>
      </p:pic>
      <p:pic>
        <p:nvPicPr>
          <p:cNvPr id="30" name="圖片 2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09631" y="2712879"/>
            <a:ext cx="1916963" cy="1401067"/>
          </a:xfrm>
          <a:prstGeom prst="rect">
            <a:avLst/>
          </a:prstGeom>
        </p:spPr>
      </p:pic>
      <p:sp>
        <p:nvSpPr>
          <p:cNvPr id="10" name="文字方塊 9"/>
          <p:cNvSpPr txBox="1"/>
          <p:nvPr/>
        </p:nvSpPr>
        <p:spPr>
          <a:xfrm>
            <a:off x="345831" y="554509"/>
            <a:ext cx="2314095" cy="1902059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marL="514350" indent="-514350">
              <a:lnSpc>
                <a:spcPct val="120000"/>
              </a:lnSpc>
              <a:buAutoNum type="arabicPeriod"/>
            </a:pPr>
            <a:r>
              <a:rPr lang="en-US" altLang="zh-TW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GRAPH</a:t>
            </a:r>
          </a:p>
          <a:p>
            <a:pPr marL="514350" indent="-514350">
              <a:lnSpc>
                <a:spcPct val="120000"/>
              </a:lnSpc>
              <a:buAutoNum type="arabicPeriod"/>
            </a:pPr>
            <a:r>
              <a:rPr lang="en-US" altLang="zh-TW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REBAR</a:t>
            </a:r>
            <a:r>
              <a:rPr lang="zh-TW" alt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SIZE</a:t>
            </a:r>
            <a:r>
              <a:rPr lang="zh-TW" alt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&amp;</a:t>
            </a:r>
            <a:r>
              <a:rPr lang="zh-TW" alt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NUM</a:t>
            </a:r>
          </a:p>
          <a:p>
            <a:pPr marL="514350" indent="-514350">
              <a:lnSpc>
                <a:spcPct val="120000"/>
              </a:lnSpc>
              <a:buAutoNum type="arabicPeriod"/>
            </a:pPr>
            <a:r>
              <a:rPr lang="en-US" altLang="zh-TW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REBAR</a:t>
            </a:r>
            <a:r>
              <a:rPr lang="zh-TW" alt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LENGTH</a:t>
            </a:r>
          </a:p>
          <a:p>
            <a:pPr marL="514350" indent="-514350">
              <a:lnSpc>
                <a:spcPct val="120000"/>
              </a:lnSpc>
              <a:buAutoNum type="arabicPeriod"/>
            </a:pPr>
            <a:r>
              <a:rPr lang="en-US" altLang="zh-TW" sz="16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STIRRUP</a:t>
            </a:r>
            <a:r>
              <a:rPr lang="zh-TW" altLang="en-US" sz="16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16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SIZE</a:t>
            </a:r>
            <a:r>
              <a:rPr lang="zh-TW" altLang="en-US" sz="16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16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&amp;</a:t>
            </a:r>
            <a:r>
              <a:rPr lang="zh-TW" altLang="en-US" sz="16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16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</a:t>
            </a:r>
          </a:p>
          <a:p>
            <a:pPr marL="514350" indent="-514350">
              <a:lnSpc>
                <a:spcPct val="120000"/>
              </a:lnSpc>
              <a:buAutoNum type="arabicPeriod"/>
            </a:pPr>
            <a:r>
              <a:rPr lang="en-US" altLang="zh-TW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B</a:t>
            </a:r>
            <a:r>
              <a:rPr lang="zh-TW" alt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&amp;</a:t>
            </a:r>
            <a:r>
              <a:rPr lang="zh-TW" alt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D</a:t>
            </a:r>
            <a:r>
              <a:rPr lang="zh-TW" alt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&amp;</a:t>
            </a:r>
            <a:r>
              <a:rPr lang="zh-TW" alt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L</a:t>
            </a:r>
          </a:p>
          <a:p>
            <a:pPr marL="514350" indent="-514350">
              <a:lnSpc>
                <a:spcPct val="120000"/>
              </a:lnSpc>
              <a:buAutoNum type="arabicPeriod"/>
            </a:pPr>
            <a:r>
              <a:rPr lang="en-US" altLang="zh-TW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SUPPORT</a:t>
            </a:r>
            <a:r>
              <a:rPr lang="zh-TW" alt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WIDTH</a:t>
            </a:r>
            <a:endParaRPr lang="zh-TW" altLang="en-US" sz="1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3947745" y="4880795"/>
            <a:ext cx="3282694" cy="1089529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groupby</a:t>
            </a: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 a beam</a:t>
            </a:r>
          </a:p>
          <a:p>
            <a:pPr algn="l">
              <a:lnSpc>
                <a:spcPct val="120000"/>
              </a:lnSpc>
            </a:pP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    while spacing &lt; MIN_SPACING</a:t>
            </a:r>
          </a:p>
          <a:p>
            <a:pPr algn="l">
              <a:lnSpc>
                <a:spcPct val="120000"/>
              </a:lnSpc>
            </a:pP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        UPGRADE SIZE</a:t>
            </a:r>
            <a:endParaRPr lang="zh-TW" alt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1066802" y="4880795"/>
            <a:ext cx="1812997" cy="393890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first </a:t>
            </a:r>
            <a:r>
              <a:rPr lang="en-US" altLang="zh-TW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calc</a:t>
            </a: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 SIZE &amp; S </a:t>
            </a:r>
            <a:endParaRPr lang="zh-TW" alt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9709631" y="4880795"/>
            <a:ext cx="2044791" cy="42473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DROP DOUBLE SIZE</a:t>
            </a:r>
            <a:endParaRPr lang="zh-TW" alt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3947745" y="554509"/>
            <a:ext cx="4476931" cy="6463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r>
              <a:rPr lang="en-US" altLang="zh-TW" dirty="0"/>
              <a:t>STIRRUP_REBAR = ['#4', '2#4', '2#5', '2#6']</a:t>
            </a:r>
          </a:p>
          <a:p>
            <a:r>
              <a:rPr lang="en-US" altLang="zh-TW" dirty="0"/>
              <a:t>STIRRUP_SPACING = [10, 12, 15, 18, 20, 25, 30]</a:t>
            </a:r>
          </a:p>
        </p:txBody>
      </p:sp>
    </p:spTree>
    <p:extLst>
      <p:ext uri="{BB962C8B-B14F-4D97-AF65-F5344CB8AC3E}">
        <p14:creationId xmlns:p14="http://schemas.microsoft.com/office/powerpoint/2010/main" val="1273321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63</a:t>
            </a:fld>
            <a:endParaRPr lang="fr-FR"/>
          </a:p>
        </p:txBody>
      </p:sp>
      <p:sp>
        <p:nvSpPr>
          <p:cNvPr id="10" name="文字方塊 9"/>
          <p:cNvSpPr txBox="1"/>
          <p:nvPr/>
        </p:nvSpPr>
        <p:spPr>
          <a:xfrm>
            <a:off x="345831" y="554509"/>
            <a:ext cx="2314095" cy="1902059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marL="514350" indent="-514350">
              <a:lnSpc>
                <a:spcPct val="120000"/>
              </a:lnSpc>
              <a:buAutoNum type="arabicPeriod"/>
            </a:pPr>
            <a:r>
              <a:rPr lang="en-US" altLang="zh-TW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GRAPH</a:t>
            </a:r>
          </a:p>
          <a:p>
            <a:pPr marL="514350" indent="-514350">
              <a:lnSpc>
                <a:spcPct val="120000"/>
              </a:lnSpc>
              <a:buAutoNum type="arabicPeriod"/>
            </a:pPr>
            <a:r>
              <a:rPr lang="en-US" altLang="zh-TW" sz="16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REBAR</a:t>
            </a:r>
            <a:r>
              <a:rPr lang="zh-TW" altLang="en-US" sz="16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16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SIZE</a:t>
            </a:r>
            <a:r>
              <a:rPr lang="zh-TW" altLang="en-US" sz="16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16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&amp;</a:t>
            </a:r>
            <a:r>
              <a:rPr lang="zh-TW" altLang="en-US" sz="16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16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NUM</a:t>
            </a:r>
          </a:p>
          <a:p>
            <a:pPr marL="514350" indent="-514350">
              <a:lnSpc>
                <a:spcPct val="120000"/>
              </a:lnSpc>
              <a:buAutoNum type="arabicPeriod"/>
            </a:pPr>
            <a:r>
              <a:rPr lang="en-US" altLang="zh-TW" sz="16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REBAR</a:t>
            </a:r>
            <a:r>
              <a:rPr lang="zh-TW" altLang="en-US" sz="16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16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LENGTH</a:t>
            </a:r>
          </a:p>
          <a:p>
            <a:pPr marL="514350" indent="-514350">
              <a:lnSpc>
                <a:spcPct val="120000"/>
              </a:lnSpc>
              <a:buAutoNum type="arabicPeriod"/>
            </a:pPr>
            <a:r>
              <a:rPr lang="en-US" altLang="zh-TW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STIRRUP</a:t>
            </a:r>
            <a:r>
              <a:rPr lang="zh-TW" alt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SIZE</a:t>
            </a:r>
            <a:r>
              <a:rPr lang="zh-TW" alt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&amp;</a:t>
            </a:r>
            <a:r>
              <a:rPr lang="zh-TW" alt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S</a:t>
            </a:r>
          </a:p>
          <a:p>
            <a:pPr marL="514350" indent="-514350">
              <a:lnSpc>
                <a:spcPct val="120000"/>
              </a:lnSpc>
              <a:buAutoNum type="arabicPeriod"/>
            </a:pPr>
            <a:r>
              <a:rPr lang="en-US" altLang="zh-TW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B</a:t>
            </a:r>
            <a:r>
              <a:rPr lang="zh-TW" alt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&amp;</a:t>
            </a:r>
            <a:r>
              <a:rPr lang="zh-TW" alt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D</a:t>
            </a:r>
            <a:r>
              <a:rPr lang="zh-TW" alt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&amp;</a:t>
            </a:r>
            <a:r>
              <a:rPr lang="zh-TW" alt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L</a:t>
            </a:r>
          </a:p>
          <a:p>
            <a:pPr marL="514350" indent="-514350">
              <a:lnSpc>
                <a:spcPct val="120000"/>
              </a:lnSpc>
              <a:buAutoNum type="arabicPeriod"/>
            </a:pPr>
            <a:r>
              <a:rPr lang="en-US" altLang="zh-TW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SUPPORT</a:t>
            </a:r>
            <a:r>
              <a:rPr lang="zh-TW" alt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WIDTH</a:t>
            </a:r>
            <a:endParaRPr lang="zh-TW" altLang="en-US" sz="1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6105822" y="2000090"/>
            <a:ext cx="2729273" cy="1089529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groupby</a:t>
            </a: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 a beam</a:t>
            </a:r>
          </a:p>
          <a:p>
            <a:pPr>
              <a:lnSpc>
                <a:spcPct val="120000"/>
              </a:lnSpc>
            </a:pP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    while </a:t>
            </a:r>
            <a:r>
              <a:rPr lang="en-US" altLang="zh-TW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num</a:t>
            </a: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 &gt; 2 * capacity</a:t>
            </a:r>
          </a:p>
          <a:p>
            <a:pPr algn="l">
              <a:lnSpc>
                <a:spcPct val="120000"/>
              </a:lnSpc>
            </a:pP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        UPGRADE SIZE</a:t>
            </a:r>
            <a:endParaRPr lang="zh-TW" alt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6105822" y="1276544"/>
            <a:ext cx="2202526" cy="42473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first </a:t>
            </a:r>
            <a:r>
              <a:rPr lang="en-US" altLang="zh-TW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calc</a:t>
            </a: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 SIZE &amp; NUM </a:t>
            </a:r>
            <a:endParaRPr lang="zh-TW" alt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/>
              <p:cNvSpPr txBox="1"/>
              <p:nvPr/>
            </p:nvSpPr>
            <p:spPr>
              <a:xfrm>
                <a:off x="6104383" y="3433850"/>
                <a:ext cx="2363660" cy="1439946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TW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CONSERVATIVE</a:t>
                </a:r>
                <a:r>
                  <a:rPr lang="zh-TW" altLang="en-US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 </a:t>
                </a:r>
                <a:r>
                  <a:rPr lang="en-US" altLang="zh-TW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MERGE</a:t>
                </a:r>
              </a:p>
              <a:p>
                <a:pPr algn="l">
                  <a:lnSpc>
                    <a:spcPct val="120000"/>
                  </a:lnSpc>
                </a:pPr>
                <a:r>
                  <a:rPr lang="en-US" altLang="zh-TW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    x &lt;= </a:t>
                </a:r>
                <a14:m>
                  <m:oMath xmlns:m="http://schemas.openxmlformats.org/officeDocument/2006/math">
                    <m:f>
                      <m:fPr>
                        <m:type m:val="skw"/>
                        <m:ctrlPr>
                          <a:rPr lang="en-US" altLang="zh-TW" i="1" smtClean="0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</m:ctrlPr>
                      </m:fPr>
                      <m:num>
                        <m:r>
                          <a:rPr lang="en-US" altLang="zh-TW" b="0" i="1" smtClean="0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  <m:t>1</m:t>
                        </m:r>
                      </m:num>
                      <m:den>
                        <m:r>
                          <a:rPr lang="en-US" altLang="zh-TW" b="0" i="1" smtClean="0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  <m:t>3</m:t>
                        </m:r>
                      </m:den>
                    </m:f>
                  </m:oMath>
                </a14:m>
                <a:endParaRPr lang="en-US" altLang="zh-TW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en-US" altLang="zh-TW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    </a:t>
                </a:r>
                <a14:m>
                  <m:oMath xmlns:m="http://schemas.openxmlformats.org/officeDocument/2006/math">
                    <m:f>
                      <m:fPr>
                        <m:type m:val="skw"/>
                        <m:ctrlPr>
                          <a:rPr lang="en-US" altLang="zh-TW" i="1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</m:ctrlPr>
                      </m:fPr>
                      <m:num>
                        <m:r>
                          <a:rPr lang="en-US" altLang="zh-TW" i="1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  <m:t>1</m:t>
                        </m:r>
                      </m:num>
                      <m:den>
                        <m:r>
                          <a:rPr lang="en-US" altLang="zh-TW" b="0" i="1" smtClean="0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altLang="zh-TW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 &lt;= x &lt;= </a:t>
                </a:r>
                <a14:m>
                  <m:oMath xmlns:m="http://schemas.openxmlformats.org/officeDocument/2006/math">
                    <m:f>
                      <m:fPr>
                        <m:type m:val="skw"/>
                        <m:ctrlPr>
                          <a:rPr lang="en-US" altLang="zh-TW" i="1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</m:ctrlPr>
                      </m:fPr>
                      <m:num>
                        <m:r>
                          <a:rPr lang="en-US" altLang="zh-TW" b="0" i="1" smtClean="0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  <m:t>3</m:t>
                        </m:r>
                      </m:num>
                      <m:den>
                        <m:r>
                          <a:rPr lang="en-US" altLang="zh-TW" b="0" i="1" smtClean="0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  <m:t>4</m:t>
                        </m:r>
                      </m:den>
                    </m:f>
                  </m:oMath>
                </a14:m>
                <a:endParaRPr lang="en-US" altLang="zh-TW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en-US" altLang="zh-TW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    x =&gt; </a:t>
                </a:r>
                <a14:m>
                  <m:oMath xmlns:m="http://schemas.openxmlformats.org/officeDocument/2006/math">
                    <m:f>
                      <m:fPr>
                        <m:type m:val="skw"/>
                        <m:ctrlPr>
                          <a:rPr lang="en-US" altLang="zh-TW" i="1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</m:ctrlPr>
                      </m:fPr>
                      <m:num>
                        <m:r>
                          <a:rPr lang="en-US" altLang="zh-TW" b="0" i="1" smtClean="0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  <m:t>3</m:t>
                        </m:r>
                      </m:num>
                      <m:den>
                        <m:r>
                          <a:rPr lang="en-US" altLang="zh-TW" b="0" i="1" smtClean="0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altLang="zh-TW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 </a:t>
                </a:r>
                <a:endParaRPr lang="zh-TW" altLang="en-US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14" name="文字方塊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4383" y="3433850"/>
                <a:ext cx="2363660" cy="1439946"/>
              </a:xfrm>
              <a:prstGeom prst="rect">
                <a:avLst/>
              </a:prstGeom>
              <a:blipFill>
                <a:blip r:embed="rId2"/>
                <a:stretch>
                  <a:fillRect l="-5928" t="-4641" r="-1804" b="-4177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圖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2" y="2712879"/>
            <a:ext cx="4476207" cy="1677333"/>
          </a:xfrm>
          <a:prstGeom prst="rect">
            <a:avLst/>
          </a:prstGeom>
        </p:spPr>
      </p:pic>
      <p:cxnSp>
        <p:nvCxnSpPr>
          <p:cNvPr id="7" name="直線單箭頭接點 6"/>
          <p:cNvCxnSpPr/>
          <p:nvPr/>
        </p:nvCxnSpPr>
        <p:spPr>
          <a:xfrm>
            <a:off x="7192424" y="1701276"/>
            <a:ext cx="0" cy="3429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/>
          <p:cNvCxnSpPr/>
          <p:nvPr/>
        </p:nvCxnSpPr>
        <p:spPr>
          <a:xfrm>
            <a:off x="7186879" y="3089619"/>
            <a:ext cx="0" cy="3429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單箭頭接點 8"/>
          <p:cNvCxnSpPr/>
          <p:nvPr/>
        </p:nvCxnSpPr>
        <p:spPr>
          <a:xfrm>
            <a:off x="6497516" y="3089619"/>
            <a:ext cx="0" cy="17841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字方塊 19"/>
          <p:cNvSpPr txBox="1"/>
          <p:nvPr/>
        </p:nvSpPr>
        <p:spPr>
          <a:xfrm>
            <a:off x="6101776" y="4883737"/>
            <a:ext cx="797654" cy="393890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Calc</a:t>
            </a: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Ld</a:t>
            </a:r>
            <a:endParaRPr lang="zh-TW" alt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21" name="直線單箭頭接點 20"/>
          <p:cNvCxnSpPr/>
          <p:nvPr/>
        </p:nvCxnSpPr>
        <p:spPr>
          <a:xfrm>
            <a:off x="7186879" y="5251251"/>
            <a:ext cx="0" cy="3429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/>
          <p:cNvSpPr txBox="1"/>
          <p:nvPr/>
        </p:nvSpPr>
        <p:spPr>
          <a:xfrm>
            <a:off x="6101776" y="5604076"/>
            <a:ext cx="2854756" cy="393890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OPTIMIZATION ALGORITHM</a:t>
            </a:r>
            <a:endParaRPr lang="zh-TW" alt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6100531" y="552233"/>
            <a:ext cx="1685718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FIRST RUN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028" name="Picture 4" descr="ãclusteringãçåçæå°çµæ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8022" y="6007891"/>
            <a:ext cx="1113023" cy="765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6802" y="4880795"/>
            <a:ext cx="3033544" cy="1262933"/>
          </a:xfrm>
          <a:prstGeom prst="rect">
            <a:avLst/>
          </a:prstGeom>
        </p:spPr>
      </p:pic>
      <p:sp>
        <p:nvSpPr>
          <p:cNvPr id="28" name="文字方塊 27"/>
          <p:cNvSpPr txBox="1"/>
          <p:nvPr/>
        </p:nvSpPr>
        <p:spPr>
          <a:xfrm>
            <a:off x="8985288" y="1270996"/>
            <a:ext cx="2777748" cy="757130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TOP_BAR = ['#7', '#8', '#10']</a:t>
            </a:r>
          </a:p>
          <a:p>
            <a:pPr>
              <a:lnSpc>
                <a:spcPct val="120000"/>
              </a:lnSpc>
            </a:pP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DB_SPACING = 1.5</a:t>
            </a:r>
            <a:endParaRPr lang="zh-TW" alt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5303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TW" altLang="en-US" dirty="0"/>
              <a:t>一台梁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64</a:t>
            </a:fld>
            <a:endParaRPr lang="fr-FR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605951" y="1632210"/>
            <a:ext cx="5256212" cy="4343456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7482251" y="3341077"/>
            <a:ext cx="2040296" cy="11326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8625" y="1632210"/>
            <a:ext cx="5256212" cy="4343456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1223717" y="3341077"/>
            <a:ext cx="2040296" cy="11326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9741873" y="3342901"/>
            <a:ext cx="1714501" cy="11144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0" name="直線單箭頭接點 9"/>
          <p:cNvCxnSpPr/>
          <p:nvPr/>
        </p:nvCxnSpPr>
        <p:spPr>
          <a:xfrm>
            <a:off x="5785336" y="3426143"/>
            <a:ext cx="101990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3492131" y="3341077"/>
            <a:ext cx="1714501" cy="11144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1223717" y="2007577"/>
            <a:ext cx="1044698" cy="10257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/>
          <p:cNvSpPr/>
          <p:nvPr/>
        </p:nvSpPr>
        <p:spPr>
          <a:xfrm>
            <a:off x="2416541" y="2004418"/>
            <a:ext cx="889200" cy="115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/>
          <p:cNvSpPr/>
          <p:nvPr/>
        </p:nvSpPr>
        <p:spPr>
          <a:xfrm>
            <a:off x="3458548" y="2009040"/>
            <a:ext cx="1764000" cy="10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/>
          <p:cNvSpPr/>
          <p:nvPr/>
        </p:nvSpPr>
        <p:spPr>
          <a:xfrm>
            <a:off x="7491043" y="2015697"/>
            <a:ext cx="1044698" cy="10257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/>
          <p:cNvSpPr/>
          <p:nvPr/>
        </p:nvSpPr>
        <p:spPr>
          <a:xfrm>
            <a:off x="8683867" y="2012538"/>
            <a:ext cx="889200" cy="115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/>
          <p:cNvSpPr/>
          <p:nvPr/>
        </p:nvSpPr>
        <p:spPr>
          <a:xfrm>
            <a:off x="9725874" y="2017160"/>
            <a:ext cx="1764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文字方塊 17"/>
          <p:cNvSpPr txBox="1"/>
          <p:nvPr/>
        </p:nvSpPr>
        <p:spPr>
          <a:xfrm>
            <a:off x="5442438" y="3587263"/>
            <a:ext cx="1717778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SAME SIZE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0279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圖片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2" y="2708973"/>
            <a:ext cx="4476207" cy="1677333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65</a:t>
            </a:fld>
            <a:endParaRPr lang="fr-FR"/>
          </a:p>
        </p:txBody>
      </p:sp>
      <p:sp>
        <p:nvSpPr>
          <p:cNvPr id="10" name="文字方塊 9"/>
          <p:cNvSpPr txBox="1"/>
          <p:nvPr/>
        </p:nvSpPr>
        <p:spPr>
          <a:xfrm>
            <a:off x="345831" y="554509"/>
            <a:ext cx="2314095" cy="1902059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marL="514350" indent="-514350">
              <a:lnSpc>
                <a:spcPct val="120000"/>
              </a:lnSpc>
              <a:buAutoNum type="arabicPeriod"/>
            </a:pPr>
            <a:r>
              <a:rPr lang="en-US" altLang="zh-TW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GRAPH</a:t>
            </a:r>
          </a:p>
          <a:p>
            <a:pPr marL="514350" indent="-514350">
              <a:lnSpc>
                <a:spcPct val="120000"/>
              </a:lnSpc>
              <a:buAutoNum type="arabicPeriod"/>
            </a:pPr>
            <a:r>
              <a:rPr lang="en-US" altLang="zh-TW" sz="16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REBAR</a:t>
            </a:r>
            <a:r>
              <a:rPr lang="zh-TW" altLang="en-US" sz="16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16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SIZE</a:t>
            </a:r>
            <a:r>
              <a:rPr lang="zh-TW" altLang="en-US" sz="16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16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&amp;</a:t>
            </a:r>
            <a:r>
              <a:rPr lang="zh-TW" altLang="en-US" sz="16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16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NUM</a:t>
            </a:r>
          </a:p>
          <a:p>
            <a:pPr marL="514350" indent="-514350">
              <a:lnSpc>
                <a:spcPct val="120000"/>
              </a:lnSpc>
              <a:buAutoNum type="arabicPeriod"/>
            </a:pPr>
            <a:r>
              <a:rPr lang="en-US" altLang="zh-TW" sz="16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REBAR</a:t>
            </a:r>
            <a:r>
              <a:rPr lang="zh-TW" altLang="en-US" sz="16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16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LENGTH</a:t>
            </a:r>
          </a:p>
          <a:p>
            <a:pPr marL="514350" indent="-514350">
              <a:lnSpc>
                <a:spcPct val="120000"/>
              </a:lnSpc>
              <a:buAutoNum type="arabicPeriod"/>
            </a:pPr>
            <a:r>
              <a:rPr lang="en-US" altLang="zh-TW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STIRRUP</a:t>
            </a:r>
            <a:r>
              <a:rPr lang="zh-TW" alt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SIZE</a:t>
            </a:r>
            <a:r>
              <a:rPr lang="zh-TW" alt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&amp;</a:t>
            </a:r>
            <a:r>
              <a:rPr lang="zh-TW" alt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S</a:t>
            </a:r>
          </a:p>
          <a:p>
            <a:pPr marL="514350" indent="-514350">
              <a:lnSpc>
                <a:spcPct val="120000"/>
              </a:lnSpc>
              <a:buAutoNum type="arabicPeriod"/>
            </a:pPr>
            <a:r>
              <a:rPr lang="en-US" altLang="zh-TW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B</a:t>
            </a:r>
            <a:r>
              <a:rPr lang="zh-TW" alt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&amp;</a:t>
            </a:r>
            <a:r>
              <a:rPr lang="zh-TW" alt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D</a:t>
            </a:r>
            <a:r>
              <a:rPr lang="zh-TW" alt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&amp;</a:t>
            </a:r>
            <a:r>
              <a:rPr lang="zh-TW" alt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L</a:t>
            </a:r>
          </a:p>
          <a:p>
            <a:pPr marL="514350" indent="-514350">
              <a:lnSpc>
                <a:spcPct val="120000"/>
              </a:lnSpc>
              <a:buAutoNum type="arabicPeriod"/>
            </a:pPr>
            <a:r>
              <a:rPr lang="en-US" altLang="zh-TW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SUPPORT</a:t>
            </a:r>
            <a:r>
              <a:rPr lang="zh-TW" alt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WIDTH</a:t>
            </a:r>
            <a:endParaRPr lang="zh-TW" altLang="en-US" sz="1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6105822" y="2000090"/>
            <a:ext cx="2729273" cy="1089529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groupby</a:t>
            </a: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 a beam</a:t>
            </a:r>
          </a:p>
          <a:p>
            <a:pPr>
              <a:lnSpc>
                <a:spcPct val="120000"/>
              </a:lnSpc>
            </a:pP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    while </a:t>
            </a:r>
            <a:r>
              <a:rPr lang="en-US" altLang="zh-TW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num</a:t>
            </a: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 &gt; 2 * capacity</a:t>
            </a:r>
          </a:p>
          <a:p>
            <a:pPr algn="l">
              <a:lnSpc>
                <a:spcPct val="120000"/>
              </a:lnSpc>
            </a:pP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        UPGRADE SIZE</a:t>
            </a:r>
            <a:endParaRPr lang="zh-TW" alt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6105822" y="1276544"/>
            <a:ext cx="2202526" cy="42473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first </a:t>
            </a:r>
            <a:r>
              <a:rPr lang="en-US" altLang="zh-TW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calc</a:t>
            </a: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 SIZE &amp; NUM </a:t>
            </a:r>
            <a:endParaRPr lang="zh-TW" alt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/>
              <p:cNvSpPr txBox="1"/>
              <p:nvPr/>
            </p:nvSpPr>
            <p:spPr>
              <a:xfrm>
                <a:off x="6104383" y="3433850"/>
                <a:ext cx="2363660" cy="1439946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TW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CONSERVATIVE</a:t>
                </a:r>
                <a:r>
                  <a:rPr lang="zh-TW" altLang="en-US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 </a:t>
                </a:r>
                <a:r>
                  <a:rPr lang="en-US" altLang="zh-TW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MERGE</a:t>
                </a:r>
              </a:p>
              <a:p>
                <a:pPr algn="l">
                  <a:lnSpc>
                    <a:spcPct val="120000"/>
                  </a:lnSpc>
                </a:pPr>
                <a:r>
                  <a:rPr lang="en-US" altLang="zh-TW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    x &lt;= </a:t>
                </a:r>
                <a14:m>
                  <m:oMath xmlns:m="http://schemas.openxmlformats.org/officeDocument/2006/math">
                    <m:f>
                      <m:fPr>
                        <m:type m:val="skw"/>
                        <m:ctrlPr>
                          <a:rPr lang="en-US" altLang="zh-TW" i="1" smtClean="0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</m:ctrlPr>
                      </m:fPr>
                      <m:num>
                        <m:r>
                          <a:rPr lang="en-US" altLang="zh-TW" b="0" i="1" smtClean="0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  <m:t>1</m:t>
                        </m:r>
                      </m:num>
                      <m:den>
                        <m:r>
                          <a:rPr lang="en-US" altLang="zh-TW" b="0" i="1" smtClean="0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  <m:t>3</m:t>
                        </m:r>
                      </m:den>
                    </m:f>
                  </m:oMath>
                </a14:m>
                <a:endParaRPr lang="en-US" altLang="zh-TW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en-US" altLang="zh-TW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    </a:t>
                </a:r>
                <a14:m>
                  <m:oMath xmlns:m="http://schemas.openxmlformats.org/officeDocument/2006/math">
                    <m:f>
                      <m:fPr>
                        <m:type m:val="skw"/>
                        <m:ctrlPr>
                          <a:rPr lang="en-US" altLang="zh-TW" i="1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</m:ctrlPr>
                      </m:fPr>
                      <m:num>
                        <m:r>
                          <a:rPr lang="en-US" altLang="zh-TW" i="1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  <m:t>1</m:t>
                        </m:r>
                      </m:num>
                      <m:den>
                        <m:r>
                          <a:rPr lang="en-US" altLang="zh-TW" b="0" i="1" smtClean="0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altLang="zh-TW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 &lt;= x &lt;= </a:t>
                </a:r>
                <a14:m>
                  <m:oMath xmlns:m="http://schemas.openxmlformats.org/officeDocument/2006/math">
                    <m:f>
                      <m:fPr>
                        <m:type m:val="skw"/>
                        <m:ctrlPr>
                          <a:rPr lang="en-US" altLang="zh-TW" i="1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</m:ctrlPr>
                      </m:fPr>
                      <m:num>
                        <m:r>
                          <a:rPr lang="en-US" altLang="zh-TW" b="0" i="1" smtClean="0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  <m:t>3</m:t>
                        </m:r>
                      </m:num>
                      <m:den>
                        <m:r>
                          <a:rPr lang="en-US" altLang="zh-TW" b="0" i="1" smtClean="0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  <m:t>4</m:t>
                        </m:r>
                      </m:den>
                    </m:f>
                  </m:oMath>
                </a14:m>
                <a:endParaRPr lang="en-US" altLang="zh-TW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en-US" altLang="zh-TW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    x =&gt; </a:t>
                </a:r>
                <a14:m>
                  <m:oMath xmlns:m="http://schemas.openxmlformats.org/officeDocument/2006/math">
                    <m:f>
                      <m:fPr>
                        <m:type m:val="skw"/>
                        <m:ctrlPr>
                          <a:rPr lang="en-US" altLang="zh-TW" i="1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</m:ctrlPr>
                      </m:fPr>
                      <m:num>
                        <m:r>
                          <a:rPr lang="en-US" altLang="zh-TW" b="0" i="1" smtClean="0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  <m:t>3</m:t>
                        </m:r>
                      </m:num>
                      <m:den>
                        <m:r>
                          <a:rPr lang="en-US" altLang="zh-TW" b="0" i="1" smtClean="0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altLang="zh-TW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 </a:t>
                </a:r>
                <a:endParaRPr lang="zh-TW" altLang="en-US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14" name="文字方塊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4383" y="3433850"/>
                <a:ext cx="2363660" cy="1439946"/>
              </a:xfrm>
              <a:prstGeom prst="rect">
                <a:avLst/>
              </a:prstGeom>
              <a:blipFill>
                <a:blip r:embed="rId3"/>
                <a:stretch>
                  <a:fillRect l="-5928" t="-4641" r="-1804" b="-4177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直線單箭頭接點 6"/>
          <p:cNvCxnSpPr/>
          <p:nvPr/>
        </p:nvCxnSpPr>
        <p:spPr>
          <a:xfrm>
            <a:off x="7192424" y="1701276"/>
            <a:ext cx="0" cy="3429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/>
          <p:cNvCxnSpPr/>
          <p:nvPr/>
        </p:nvCxnSpPr>
        <p:spPr>
          <a:xfrm>
            <a:off x="7186879" y="3089619"/>
            <a:ext cx="0" cy="3429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單箭頭接點 8"/>
          <p:cNvCxnSpPr/>
          <p:nvPr/>
        </p:nvCxnSpPr>
        <p:spPr>
          <a:xfrm>
            <a:off x="6497516" y="3089619"/>
            <a:ext cx="0" cy="17841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字方塊 19"/>
          <p:cNvSpPr txBox="1"/>
          <p:nvPr/>
        </p:nvSpPr>
        <p:spPr>
          <a:xfrm>
            <a:off x="6101776" y="4883737"/>
            <a:ext cx="797654" cy="393890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Calc</a:t>
            </a: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Ld</a:t>
            </a:r>
            <a:endParaRPr lang="zh-TW" alt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21" name="直線單箭頭接點 20"/>
          <p:cNvCxnSpPr/>
          <p:nvPr/>
        </p:nvCxnSpPr>
        <p:spPr>
          <a:xfrm>
            <a:off x="7186879" y="5251251"/>
            <a:ext cx="0" cy="3429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/>
          <p:cNvSpPr txBox="1"/>
          <p:nvPr/>
        </p:nvSpPr>
        <p:spPr>
          <a:xfrm>
            <a:off x="6101776" y="5604076"/>
            <a:ext cx="2854756" cy="393890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OPTIMIZATION ALGORITHM</a:t>
            </a:r>
            <a:endParaRPr lang="zh-TW" alt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6100531" y="552233"/>
            <a:ext cx="1685718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FIRST RUN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8982908" y="555166"/>
            <a:ext cx="2220351" cy="609398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SECOND RUN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8984682" y="1276544"/>
            <a:ext cx="2827056" cy="1089529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groupby</a:t>
            </a: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zh-TW" alt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一台梁</a:t>
            </a:r>
            <a:endParaRPr lang="en-US" altLang="zh-TW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algn="l">
              <a:lnSpc>
                <a:spcPct val="120000"/>
              </a:lnSpc>
            </a:pP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    while any size &lt; max size </a:t>
            </a:r>
          </a:p>
          <a:p>
            <a:pPr>
              <a:lnSpc>
                <a:spcPct val="120000"/>
              </a:lnSpc>
            </a:pP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         </a:t>
            </a:r>
            <a:r>
              <a:rPr lang="en-US" altLang="zh-TW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calc</a:t>
            </a: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 max SIZE &amp; NUM</a:t>
            </a:r>
            <a:endParaRPr lang="zh-TW" alt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028" name="Picture 4" descr="ãclusteringãçåçæå°çµæ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8022" y="6007891"/>
            <a:ext cx="1113023" cy="765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文字方塊 22"/>
          <p:cNvSpPr txBox="1"/>
          <p:nvPr/>
        </p:nvSpPr>
        <p:spPr>
          <a:xfrm>
            <a:off x="8982908" y="2713313"/>
            <a:ext cx="797654" cy="393890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Calc</a:t>
            </a: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Ld</a:t>
            </a:r>
            <a:endParaRPr lang="zh-TW" alt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24" name="直線單箭頭接點 23"/>
          <p:cNvCxnSpPr/>
          <p:nvPr/>
        </p:nvCxnSpPr>
        <p:spPr>
          <a:xfrm>
            <a:off x="10068011" y="3080827"/>
            <a:ext cx="0" cy="3429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字方塊 24"/>
          <p:cNvSpPr txBox="1"/>
          <p:nvPr/>
        </p:nvSpPr>
        <p:spPr>
          <a:xfrm>
            <a:off x="8982908" y="3433652"/>
            <a:ext cx="2854756" cy="393890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OPTIMIZATION ALGORITHM</a:t>
            </a:r>
            <a:endParaRPr lang="zh-TW" alt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26" name="Picture 4" descr="ãclusteringãçåçæå°çµæ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9154" y="3837467"/>
            <a:ext cx="1113023" cy="765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7" name="直線單箭頭接點 26"/>
          <p:cNvCxnSpPr/>
          <p:nvPr/>
        </p:nvCxnSpPr>
        <p:spPr>
          <a:xfrm>
            <a:off x="10068011" y="2366073"/>
            <a:ext cx="0" cy="3429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圖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6802" y="4880795"/>
            <a:ext cx="3033544" cy="1262933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93646" y="955424"/>
            <a:ext cx="2549363" cy="1036000"/>
          </a:xfrm>
          <a:prstGeom prst="rect">
            <a:avLst/>
          </a:prstGeom>
        </p:spPr>
      </p:pic>
      <p:sp>
        <p:nvSpPr>
          <p:cNvPr id="30" name="矩形 29"/>
          <p:cNvSpPr/>
          <p:nvPr/>
        </p:nvSpPr>
        <p:spPr>
          <a:xfrm>
            <a:off x="5943600" y="1164564"/>
            <a:ext cx="2919046" cy="5608425"/>
          </a:xfrm>
          <a:prstGeom prst="rect">
            <a:avLst/>
          </a:prstGeom>
          <a:solidFill>
            <a:srgbClr val="F7F7F7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9" name="直線單箭頭接點 28"/>
          <p:cNvCxnSpPr/>
          <p:nvPr/>
        </p:nvCxnSpPr>
        <p:spPr>
          <a:xfrm>
            <a:off x="5767754" y="1488910"/>
            <a:ext cx="292783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7269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66</a:t>
            </a:fld>
            <a:endParaRPr lang="fr-FR"/>
          </a:p>
        </p:txBody>
      </p:sp>
      <p:sp>
        <p:nvSpPr>
          <p:cNvPr id="3" name="文字方塊 2"/>
          <p:cNvSpPr txBox="1"/>
          <p:nvPr/>
        </p:nvSpPr>
        <p:spPr>
          <a:xfrm>
            <a:off x="345831" y="554509"/>
            <a:ext cx="2314095" cy="1902059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marL="514350" indent="-514350">
              <a:lnSpc>
                <a:spcPct val="120000"/>
              </a:lnSpc>
              <a:buAutoNum type="arabicPeriod"/>
            </a:pPr>
            <a:r>
              <a:rPr lang="en-US" altLang="zh-TW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GRAPH</a:t>
            </a:r>
          </a:p>
          <a:p>
            <a:pPr marL="514350" indent="-514350">
              <a:lnSpc>
                <a:spcPct val="120000"/>
              </a:lnSpc>
              <a:buAutoNum type="arabicPeriod"/>
            </a:pPr>
            <a:r>
              <a:rPr lang="en-US" altLang="zh-TW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REBAR</a:t>
            </a:r>
            <a:r>
              <a:rPr lang="zh-TW" alt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SIZE</a:t>
            </a:r>
            <a:r>
              <a:rPr lang="zh-TW" alt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&amp;</a:t>
            </a:r>
            <a:r>
              <a:rPr lang="zh-TW" alt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NUM</a:t>
            </a:r>
          </a:p>
          <a:p>
            <a:pPr marL="514350" indent="-514350">
              <a:lnSpc>
                <a:spcPct val="120000"/>
              </a:lnSpc>
              <a:buAutoNum type="arabicPeriod"/>
            </a:pPr>
            <a:r>
              <a:rPr lang="en-US" altLang="zh-TW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REBAR</a:t>
            </a:r>
            <a:r>
              <a:rPr lang="zh-TW" alt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LENGTH</a:t>
            </a:r>
          </a:p>
          <a:p>
            <a:pPr marL="514350" indent="-514350">
              <a:lnSpc>
                <a:spcPct val="120000"/>
              </a:lnSpc>
              <a:buAutoNum type="arabicPeriod"/>
            </a:pPr>
            <a:r>
              <a:rPr lang="en-US" altLang="zh-TW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STIRRUP</a:t>
            </a:r>
            <a:r>
              <a:rPr lang="zh-TW" alt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SIZE</a:t>
            </a:r>
            <a:r>
              <a:rPr lang="zh-TW" alt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&amp;</a:t>
            </a:r>
            <a:r>
              <a:rPr lang="zh-TW" alt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S</a:t>
            </a:r>
          </a:p>
          <a:p>
            <a:pPr marL="514350" indent="-514350">
              <a:lnSpc>
                <a:spcPct val="120000"/>
              </a:lnSpc>
              <a:buAutoNum type="arabicPeriod"/>
            </a:pPr>
            <a:r>
              <a:rPr lang="en-US" altLang="zh-TW" sz="16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</a:t>
            </a:r>
            <a:r>
              <a:rPr lang="zh-TW" altLang="en-US" sz="16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16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&amp;</a:t>
            </a:r>
            <a:r>
              <a:rPr lang="zh-TW" altLang="en-US" sz="16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16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</a:t>
            </a:r>
            <a:r>
              <a:rPr lang="zh-TW" altLang="en-US" sz="16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16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&amp;</a:t>
            </a:r>
            <a:r>
              <a:rPr lang="zh-TW" altLang="en-US" sz="16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16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</a:t>
            </a:r>
          </a:p>
          <a:p>
            <a:pPr marL="514350" indent="-514350">
              <a:lnSpc>
                <a:spcPct val="120000"/>
              </a:lnSpc>
              <a:buAutoNum type="arabicPeriod"/>
            </a:pPr>
            <a:r>
              <a:rPr lang="en-US" altLang="zh-TW" sz="16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SUPPORT</a:t>
            </a:r>
            <a:r>
              <a:rPr lang="zh-TW" altLang="en-US" sz="16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16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WIDTH</a:t>
            </a:r>
            <a:endParaRPr lang="zh-TW" altLang="en-US" sz="16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/>
              <p:cNvSpPr txBox="1"/>
              <p:nvPr/>
            </p:nvSpPr>
            <p:spPr>
              <a:xfrm>
                <a:off x="5377492" y="555843"/>
                <a:ext cx="2252283" cy="726289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TW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POINT COORDINATES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altLang="zh-TW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   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  <a:cs typeface="Segoe UI Light" panose="020B0502040204020203" pitchFamily="34" charset="0"/>
                      </a:rPr>
                      <m:t>(</m:t>
                    </m:r>
                    <m:sSub>
                      <m:sSubPr>
                        <m:ctrlPr>
                          <a:rPr lang="en-US" altLang="zh-TW" b="0" i="1" smtClean="0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  <m:t>𝑥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  <m:t>2</m:t>
                        </m:r>
                      </m:sub>
                    </m:sSub>
                    <m:r>
                      <a:rPr lang="en-US" altLang="zh-TW" b="0" i="1" smtClean="0">
                        <a:latin typeface="Cambria Math" panose="02040503050406030204" pitchFamily="18" charset="0"/>
                        <a:cs typeface="Segoe UI Light" panose="020B0502040204020203" pitchFamily="34" charset="0"/>
                      </a:rPr>
                      <m:t>−</m:t>
                    </m:r>
                    <m:sSub>
                      <m:sSubPr>
                        <m:ctrlPr>
                          <a:rPr lang="en-US" altLang="zh-TW" b="0" i="1" smtClean="0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  <m:t>𝑥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  <m:t>1</m:t>
                        </m:r>
                      </m:sub>
                    </m:sSub>
                    <m:r>
                      <a:rPr lang="en-US" altLang="zh-TW" b="0" i="1" smtClean="0">
                        <a:latin typeface="Cambria Math" panose="02040503050406030204" pitchFamily="18" charset="0"/>
                        <a:cs typeface="Segoe UI Light" panose="020B0502040204020203" pitchFamily="34" charset="0"/>
                      </a:rPr>
                      <m:t>, </m:t>
                    </m:r>
                    <m:sSub>
                      <m:sSubPr>
                        <m:ctrlPr>
                          <a:rPr lang="en-US" altLang="zh-TW" b="0" i="1" smtClean="0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  <m:t>𝑦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  <m:t>2</m:t>
                        </m:r>
                      </m:sub>
                    </m:sSub>
                    <m:r>
                      <a:rPr lang="en-US" altLang="zh-TW" b="0" i="1" smtClean="0">
                        <a:latin typeface="Cambria Math" panose="02040503050406030204" pitchFamily="18" charset="0"/>
                        <a:cs typeface="Segoe UI Light" panose="020B0502040204020203" pitchFamily="34" charset="0"/>
                      </a:rPr>
                      <m:t>−</m:t>
                    </m:r>
                    <m:sSub>
                      <m:sSubPr>
                        <m:ctrlPr>
                          <a:rPr lang="en-US" altLang="zh-TW" b="0" i="1" smtClean="0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  <m:t>𝑦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  <m:t>1</m:t>
                        </m:r>
                      </m:sub>
                    </m:sSub>
                    <m:r>
                      <a:rPr lang="en-US" altLang="zh-TW" b="0" i="1" smtClean="0">
                        <a:latin typeface="Cambria Math" panose="02040503050406030204" pitchFamily="18" charset="0"/>
                        <a:cs typeface="Segoe UI Light" panose="020B0502040204020203" pitchFamily="34" charset="0"/>
                      </a:rPr>
                      <m:t>)</m:t>
                    </m:r>
                  </m:oMath>
                </a14:m>
                <a:endParaRPr lang="zh-TW" altLang="en-US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4" name="文字方塊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7492" y="555843"/>
                <a:ext cx="2252283" cy="726289"/>
              </a:xfrm>
              <a:prstGeom prst="rect">
                <a:avLst/>
              </a:prstGeom>
              <a:blipFill>
                <a:blip r:embed="rId2"/>
                <a:stretch>
                  <a:fillRect l="-6216" r="-2162" b="-840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字方塊 5"/>
          <p:cNvSpPr txBox="1"/>
          <p:nvPr/>
        </p:nvSpPr>
        <p:spPr>
          <a:xfrm>
            <a:off x="5380853" y="1997626"/>
            <a:ext cx="2253374" cy="393890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CONCRETE SECTIONS</a:t>
            </a:r>
            <a:endParaRPr lang="zh-TW" alt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799" y="3436755"/>
            <a:ext cx="4202879" cy="1946182"/>
          </a:xfrm>
          <a:prstGeom prst="rect">
            <a:avLst/>
          </a:prstGeom>
        </p:spPr>
      </p:pic>
      <p:sp>
        <p:nvSpPr>
          <p:cNvPr id="14" name="文字方塊 13"/>
          <p:cNvSpPr txBox="1"/>
          <p:nvPr/>
        </p:nvSpPr>
        <p:spPr>
          <a:xfrm>
            <a:off x="6820448" y="3566162"/>
            <a:ext cx="501099" cy="393890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MIN</a:t>
            </a:r>
            <a:endParaRPr lang="zh-TW" alt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6820448" y="4817310"/>
            <a:ext cx="1238481" cy="394467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TW" alt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梁長 </a:t>
            </a: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- MAX</a:t>
            </a:r>
            <a:endParaRPr lang="zh-TW" alt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6" name="圖片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5203" y="3441290"/>
            <a:ext cx="1284563" cy="1401067"/>
          </a:xfrm>
          <a:prstGeom prst="rect">
            <a:avLst/>
          </a:prstGeom>
        </p:spPr>
      </p:pic>
      <p:pic>
        <p:nvPicPr>
          <p:cNvPr id="20" name="圖片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7492" y="3436755"/>
            <a:ext cx="652163" cy="1677333"/>
          </a:xfrm>
          <a:prstGeom prst="rect">
            <a:avLst/>
          </a:prstGeom>
        </p:spPr>
      </p:pic>
      <p:pic>
        <p:nvPicPr>
          <p:cNvPr id="22" name="圖片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64388" y="555222"/>
            <a:ext cx="652163" cy="1203733"/>
          </a:xfrm>
          <a:prstGeom prst="rect">
            <a:avLst/>
          </a:prstGeom>
        </p:spPr>
      </p:pic>
      <p:pic>
        <p:nvPicPr>
          <p:cNvPr id="24" name="圖片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64387" y="1992492"/>
            <a:ext cx="1284563" cy="1203733"/>
          </a:xfrm>
          <a:prstGeom prst="rect">
            <a:avLst/>
          </a:prstGeom>
        </p:spPr>
      </p:pic>
      <p:cxnSp>
        <p:nvCxnSpPr>
          <p:cNvPr id="26" name="直線單箭頭接點 25"/>
          <p:cNvCxnSpPr/>
          <p:nvPr/>
        </p:nvCxnSpPr>
        <p:spPr>
          <a:xfrm>
            <a:off x="6093069" y="3763107"/>
            <a:ext cx="52753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單箭頭接點 32"/>
          <p:cNvCxnSpPr/>
          <p:nvPr/>
        </p:nvCxnSpPr>
        <p:spPr>
          <a:xfrm>
            <a:off x="6093069" y="5014544"/>
            <a:ext cx="52753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3613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字版面配置區 8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THE OTHER</a:t>
            </a:r>
            <a:r>
              <a:rPr lang="zh-TW" altLang="en-US" dirty="0"/>
              <a:t> </a:t>
            </a:r>
            <a:r>
              <a:rPr lang="en-US" altLang="zh-TW" dirty="0"/>
              <a:t>CASE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67</a:t>
            </a:fld>
            <a:endParaRPr lang="fr-FR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788" y="2121965"/>
            <a:ext cx="5256212" cy="2905714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6000" y="1320488"/>
            <a:ext cx="5533501" cy="4144000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7751115" y="4529773"/>
            <a:ext cx="2811026" cy="393890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MORE THAN INITIAL REBAR</a:t>
            </a:r>
            <a:endParaRPr lang="zh-TW" alt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805177" y="5258034"/>
            <a:ext cx="1800000" cy="1348007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172093" y="5258034"/>
            <a:ext cx="1800000" cy="1348007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7385834" y="1473410"/>
            <a:ext cx="3233321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TOO CONSERVATIVE</a:t>
            </a:r>
            <a:endParaRPr lang="zh-TW" altLang="en-US" sz="28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6465982" y="5801123"/>
            <a:ext cx="339195" cy="394210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</a:t>
            </a:r>
            <a:endParaRPr lang="zh-TW" alt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8832898" y="5801123"/>
            <a:ext cx="339195" cy="394210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</a:t>
            </a:r>
            <a:endParaRPr lang="zh-TW" alt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3" name="直線接點 12"/>
          <p:cNvCxnSpPr/>
          <p:nvPr/>
        </p:nvCxnSpPr>
        <p:spPr>
          <a:xfrm>
            <a:off x="6169981" y="1464816"/>
            <a:ext cx="0" cy="50247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圖片 13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09354" y="5258034"/>
            <a:ext cx="1800000" cy="1348007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76270" y="5324224"/>
            <a:ext cx="1800000" cy="1348007"/>
          </a:xfrm>
          <a:prstGeom prst="rect">
            <a:avLst/>
          </a:prstGeom>
        </p:spPr>
      </p:pic>
      <p:sp>
        <p:nvSpPr>
          <p:cNvPr id="16" name="文字方塊 15"/>
          <p:cNvSpPr txBox="1"/>
          <p:nvPr/>
        </p:nvSpPr>
        <p:spPr>
          <a:xfrm>
            <a:off x="964736" y="5811674"/>
            <a:ext cx="339195" cy="394210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</a:t>
            </a:r>
            <a:endParaRPr lang="zh-TW" alt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3331652" y="5811674"/>
            <a:ext cx="339195" cy="394210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</a:t>
            </a:r>
            <a:endParaRPr lang="zh-TW" alt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1514667" y="1473410"/>
            <a:ext cx="3906454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NORMAL GRAVITY LOAD</a:t>
            </a:r>
            <a:endParaRPr lang="zh-TW" altLang="en-US" sz="28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0798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/>
              <a:t>THE OTHER</a:t>
            </a:r>
            <a:r>
              <a:rPr lang="zh-TW" altLang="en-US" dirty="0"/>
              <a:t> </a:t>
            </a:r>
            <a:r>
              <a:rPr lang="en-US" altLang="zh-TW" dirty="0"/>
              <a:t>CASE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68</a:t>
            </a:fld>
            <a:endParaRPr lang="fr-FR"/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62499" y="1320488"/>
            <a:ext cx="5533501" cy="4144000"/>
          </a:xfrm>
          <a:prstGeom prst="rect">
            <a:avLst/>
          </a:prstGeom>
        </p:spPr>
      </p:pic>
      <p:sp>
        <p:nvSpPr>
          <p:cNvPr id="9" name="文字方塊 8"/>
          <p:cNvSpPr txBox="1"/>
          <p:nvPr/>
        </p:nvSpPr>
        <p:spPr>
          <a:xfrm>
            <a:off x="2554550" y="5183770"/>
            <a:ext cx="536365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1/3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橢圓 11"/>
          <p:cNvSpPr/>
          <p:nvPr/>
        </p:nvSpPr>
        <p:spPr>
          <a:xfrm>
            <a:off x="1272591" y="3532311"/>
            <a:ext cx="1402672" cy="656948"/>
          </a:xfrm>
          <a:prstGeom prst="ellipse">
            <a:avLst/>
          </a:prstGeom>
          <a:solidFill>
            <a:srgbClr val="FFFFFF">
              <a:alpha val="50196"/>
            </a:srgb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MAX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5" name="橢圓 14"/>
          <p:cNvSpPr/>
          <p:nvPr/>
        </p:nvSpPr>
        <p:spPr>
          <a:xfrm>
            <a:off x="2346667" y="3248226"/>
            <a:ext cx="2148396" cy="726454"/>
          </a:xfrm>
          <a:prstGeom prst="ellipse">
            <a:avLst/>
          </a:prstGeom>
          <a:solidFill>
            <a:srgbClr val="FFFFFF">
              <a:alpha val="50196"/>
            </a:srgb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MAX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6" name="橢圓 15"/>
          <p:cNvSpPr/>
          <p:nvPr/>
        </p:nvSpPr>
        <p:spPr>
          <a:xfrm>
            <a:off x="4166467" y="3532311"/>
            <a:ext cx="1402672" cy="656948"/>
          </a:xfrm>
          <a:prstGeom prst="ellipse">
            <a:avLst/>
          </a:prstGeom>
          <a:solidFill>
            <a:srgbClr val="FFFFFF">
              <a:alpha val="50196"/>
            </a:srgb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MAX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2181810" y="5599652"/>
            <a:ext cx="542777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1/4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3902593" y="5183770"/>
            <a:ext cx="592470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2/3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4268921" y="5599652"/>
            <a:ext cx="598882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3/4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20" name="圖片 19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658499" y="1320488"/>
            <a:ext cx="5533501" cy="4144000"/>
          </a:xfrm>
          <a:prstGeom prst="rect">
            <a:avLst/>
          </a:prstGeom>
        </p:spPr>
      </p:pic>
      <p:sp>
        <p:nvSpPr>
          <p:cNvPr id="22" name="文字方塊 21"/>
          <p:cNvSpPr txBox="1"/>
          <p:nvPr/>
        </p:nvSpPr>
        <p:spPr>
          <a:xfrm>
            <a:off x="8221340" y="5183770"/>
            <a:ext cx="542777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1/4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3" name="文字方塊 22"/>
          <p:cNvSpPr txBox="1"/>
          <p:nvPr/>
        </p:nvSpPr>
        <p:spPr>
          <a:xfrm>
            <a:off x="10308451" y="5183770"/>
            <a:ext cx="598882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3/4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6376627" y="3111770"/>
            <a:ext cx="475451" cy="56188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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2681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658499" y="1320488"/>
            <a:ext cx="5533501" cy="4144000"/>
          </a:xfrm>
          <a:prstGeom prst="rect">
            <a:avLst/>
          </a:prstGeo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3605E3B4-20E5-4FAB-98DD-C1C9B69922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69</a:t>
            </a:fld>
            <a:endParaRPr lang="fr-FR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08045776-B39D-4F24-8410-7D52F1A66F7C}"/>
              </a:ext>
            </a:extLst>
          </p:cNvPr>
          <p:cNvSpPr txBox="1"/>
          <p:nvPr/>
        </p:nvSpPr>
        <p:spPr>
          <a:xfrm>
            <a:off x="8028066" y="5480224"/>
            <a:ext cx="2952411" cy="1058688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Beam width,</a:t>
            </a:r>
            <a:r>
              <a:rPr lang="zh-TW" alt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cover, </a:t>
            </a:r>
            <a:r>
              <a:rPr lang="en-US" altLang="zh-TW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Fy</a:t>
            </a: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,</a:t>
            </a:r>
            <a:r>
              <a:rPr lang="zh-TW" alt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Fyt</a:t>
            </a: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,</a:t>
            </a:r>
            <a:r>
              <a:rPr lang="zh-TW" alt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Fc’,</a:t>
            </a:r>
          </a:p>
          <a:p>
            <a:pPr algn="ctr">
              <a:lnSpc>
                <a:spcPct val="120000"/>
              </a:lnSpc>
            </a:pP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Rebar‘s Db, Stirrup’s Db,</a:t>
            </a:r>
          </a:p>
          <a:p>
            <a:pPr algn="ctr">
              <a:lnSpc>
                <a:spcPct val="120000"/>
              </a:lnSpc>
            </a:pPr>
            <a:r>
              <a:rPr lang="zh-TW" alt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Spacing, rebar number</a:t>
            </a:r>
            <a:endParaRPr lang="zh-TW" alt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6A00AA25-A57F-442B-951B-FB254314C959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21939" y="1140756"/>
            <a:ext cx="4879433" cy="171385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5D14C61A-6EB6-4D7D-AF45-E3A8140EDE38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26916" y="3907170"/>
            <a:ext cx="4879433" cy="2449180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ED1CB6E3-74D9-42A0-8D9D-5AF4B2C3521B}"/>
              </a:ext>
            </a:extLst>
          </p:cNvPr>
          <p:cNvSpPr txBox="1"/>
          <p:nvPr/>
        </p:nvSpPr>
        <p:spPr>
          <a:xfrm>
            <a:off x="117860" y="2964479"/>
            <a:ext cx="728726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MIN</a:t>
            </a:r>
            <a:endParaRPr lang="zh-TW" altLang="en-US" sz="28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BADF190B-1D27-416B-80E7-EF6A7A8C19CE}"/>
              </a:ext>
            </a:extLst>
          </p:cNvPr>
          <p:cNvSpPr txBox="1"/>
          <p:nvPr/>
        </p:nvSpPr>
        <p:spPr>
          <a:xfrm>
            <a:off x="1221939" y="3392488"/>
            <a:ext cx="2475999" cy="393890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SIMPLIFIED PROVISIONS</a:t>
            </a: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E7F049B5-E33B-48DC-AE57-E2605E73E763}"/>
              </a:ext>
            </a:extLst>
          </p:cNvPr>
          <p:cNvSpPr txBox="1"/>
          <p:nvPr/>
        </p:nvSpPr>
        <p:spPr>
          <a:xfrm>
            <a:off x="1221939" y="506293"/>
            <a:ext cx="4596130" cy="393890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GENERAL DEVELOPMENT LENGTH</a:t>
            </a:r>
            <a:r>
              <a:rPr lang="zh-TW" altLang="en-US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EQUATION</a:t>
            </a: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C1D42051-B987-491C-9FDE-DD3CA93E638E}"/>
              </a:ext>
            </a:extLst>
          </p:cNvPr>
          <p:cNvSpPr txBox="1"/>
          <p:nvPr/>
        </p:nvSpPr>
        <p:spPr>
          <a:xfrm>
            <a:off x="8237226" y="924212"/>
            <a:ext cx="2743251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DEVELOPMENT LENGTH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4" name="直線接點 3"/>
          <p:cNvCxnSpPr/>
          <p:nvPr/>
        </p:nvCxnSpPr>
        <p:spPr>
          <a:xfrm>
            <a:off x="1047565" y="630315"/>
            <a:ext cx="0" cy="2290438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接點 14"/>
          <p:cNvCxnSpPr/>
          <p:nvPr/>
        </p:nvCxnSpPr>
        <p:spPr>
          <a:xfrm>
            <a:off x="1047565" y="3525915"/>
            <a:ext cx="0" cy="2892640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/>
          <p:cNvSpPr txBox="1"/>
          <p:nvPr/>
        </p:nvSpPr>
        <p:spPr>
          <a:xfrm>
            <a:off x="6376627" y="3111770"/>
            <a:ext cx="475451" cy="56188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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1811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>
            <a:extLst>
              <a:ext uri="{FF2B5EF4-FFF2-40B4-BE49-F238E27FC236}">
                <a16:creationId xmlns:a16="http://schemas.microsoft.com/office/drawing/2014/main" id="{B4DD5F25-A2C9-42C7-AC2F-4A0E6301CE69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0812" y="1731558"/>
            <a:ext cx="5361188" cy="4012515"/>
          </a:xfrm>
          <a:prstGeom prst="rect">
            <a:avLst/>
          </a:prstGeo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3605E3B4-20E5-4FAB-98DD-C1C9B69922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7</a:t>
            </a:fld>
            <a:endParaRPr lang="fr-FR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6A00AA25-A57F-442B-951B-FB254314C959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21939" y="1140756"/>
            <a:ext cx="4879433" cy="171385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5D14C61A-6EB6-4D7D-AF45-E3A8140EDE38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26916" y="3907170"/>
            <a:ext cx="4879433" cy="2449180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ED1CB6E3-74D9-42A0-8D9D-5AF4B2C3521B}"/>
              </a:ext>
            </a:extLst>
          </p:cNvPr>
          <p:cNvSpPr txBox="1"/>
          <p:nvPr/>
        </p:nvSpPr>
        <p:spPr>
          <a:xfrm>
            <a:off x="117860" y="2964479"/>
            <a:ext cx="728726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MIN</a:t>
            </a:r>
            <a:endParaRPr lang="zh-TW" altLang="en-US" sz="28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BADF190B-1D27-416B-80E7-EF6A7A8C19CE}"/>
              </a:ext>
            </a:extLst>
          </p:cNvPr>
          <p:cNvSpPr txBox="1"/>
          <p:nvPr/>
        </p:nvSpPr>
        <p:spPr>
          <a:xfrm>
            <a:off x="1221939" y="3392488"/>
            <a:ext cx="2052998" cy="393890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Simplified Provisions</a:t>
            </a: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E7F049B5-E33B-48DC-AE57-E2605E73E763}"/>
              </a:ext>
            </a:extLst>
          </p:cNvPr>
          <p:cNvSpPr txBox="1"/>
          <p:nvPr/>
        </p:nvSpPr>
        <p:spPr>
          <a:xfrm>
            <a:off x="1221939" y="506293"/>
            <a:ext cx="3851375" cy="393890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General Development Length Equation</a:t>
            </a: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C1D42051-B987-491C-9FDE-DD3CA93E638E}"/>
              </a:ext>
            </a:extLst>
          </p:cNvPr>
          <p:cNvSpPr txBox="1"/>
          <p:nvPr/>
        </p:nvSpPr>
        <p:spPr>
          <a:xfrm>
            <a:off x="7887083" y="1272430"/>
            <a:ext cx="3248646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Development Length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4" name="直線接點 3"/>
          <p:cNvCxnSpPr/>
          <p:nvPr/>
        </p:nvCxnSpPr>
        <p:spPr>
          <a:xfrm>
            <a:off x="1047565" y="630315"/>
            <a:ext cx="0" cy="2290438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接點 14"/>
          <p:cNvCxnSpPr/>
          <p:nvPr/>
        </p:nvCxnSpPr>
        <p:spPr>
          <a:xfrm>
            <a:off x="1047565" y="3525915"/>
            <a:ext cx="0" cy="2892640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9D2531CC-47C1-4093-9FF2-3CF566553AD8}"/>
              </a:ext>
            </a:extLst>
          </p:cNvPr>
          <p:cNvCxnSpPr>
            <a:cxnSpLocks/>
          </p:cNvCxnSpPr>
          <p:nvPr/>
        </p:nvCxnSpPr>
        <p:spPr>
          <a:xfrm>
            <a:off x="6096000" y="3429000"/>
            <a:ext cx="75607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物件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98645262"/>
              </p:ext>
            </p:extLst>
          </p:nvPr>
        </p:nvGraphicFramePr>
        <p:xfrm>
          <a:off x="7559275" y="5744073"/>
          <a:ext cx="35941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6" name="Equation" r:id="rId6" imgW="3593880" imgH="444240" progId="Equation.DSMT4">
                  <p:embed/>
                </p:oleObj>
              </mc:Choice>
              <mc:Fallback>
                <p:oleObj name="Equation" r:id="rId6" imgW="3593880" imgH="444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559275" y="5744073"/>
                        <a:ext cx="3594100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03247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Combinations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8</a:t>
            </a:fld>
            <a:endParaRPr lang="fr-FR"/>
          </a:p>
        </p:txBody>
      </p:sp>
      <p:sp>
        <p:nvSpPr>
          <p:cNvPr id="20" name="文字方塊 19"/>
          <p:cNvSpPr txBox="1"/>
          <p:nvPr/>
        </p:nvSpPr>
        <p:spPr>
          <a:xfrm>
            <a:off x="1615938" y="2432627"/>
            <a:ext cx="372859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0.1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5826360" y="2426355"/>
            <a:ext cx="412934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0.9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1785002" y="1991546"/>
            <a:ext cx="4282951" cy="4118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矩形 23"/>
          <p:cNvSpPr/>
          <p:nvPr/>
        </p:nvSpPr>
        <p:spPr>
          <a:xfrm>
            <a:off x="1056967" y="1991548"/>
            <a:ext cx="5762846" cy="41180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9" name="直線單箭頭接點 28"/>
          <p:cNvCxnSpPr/>
          <p:nvPr/>
        </p:nvCxnSpPr>
        <p:spPr>
          <a:xfrm>
            <a:off x="5195337" y="3565055"/>
            <a:ext cx="49510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字方塊 29"/>
          <p:cNvSpPr txBox="1"/>
          <p:nvPr/>
        </p:nvSpPr>
        <p:spPr>
          <a:xfrm>
            <a:off x="5917814" y="3339709"/>
            <a:ext cx="1374735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TW" alt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漸進式退縮</a:t>
            </a:r>
          </a:p>
        </p:txBody>
      </p:sp>
      <p:sp>
        <p:nvSpPr>
          <p:cNvPr id="34" name="Freeform 5"/>
          <p:cNvSpPr>
            <a:spLocks/>
          </p:cNvSpPr>
          <p:nvPr/>
        </p:nvSpPr>
        <p:spPr bwMode="auto">
          <a:xfrm>
            <a:off x="543753" y="3401250"/>
            <a:ext cx="328480" cy="327610"/>
          </a:xfrm>
          <a:custGeom>
            <a:avLst/>
            <a:gdLst>
              <a:gd name="T0" fmla="*/ 4912 w 4912"/>
              <a:gd name="T1" fmla="*/ 285 h 4899"/>
              <a:gd name="T2" fmla="*/ 4627 w 4912"/>
              <a:gd name="T3" fmla="*/ 0 h 4899"/>
              <a:gd name="T4" fmla="*/ 2456 w 4912"/>
              <a:gd name="T5" fmla="*/ 2165 h 4899"/>
              <a:gd name="T6" fmla="*/ 285 w 4912"/>
              <a:gd name="T7" fmla="*/ 0 h 4899"/>
              <a:gd name="T8" fmla="*/ 0 w 4912"/>
              <a:gd name="T9" fmla="*/ 285 h 4899"/>
              <a:gd name="T10" fmla="*/ 2171 w 4912"/>
              <a:gd name="T11" fmla="*/ 2450 h 4899"/>
              <a:gd name="T12" fmla="*/ 0 w 4912"/>
              <a:gd name="T13" fmla="*/ 4614 h 4899"/>
              <a:gd name="T14" fmla="*/ 285 w 4912"/>
              <a:gd name="T15" fmla="*/ 4899 h 4899"/>
              <a:gd name="T16" fmla="*/ 2456 w 4912"/>
              <a:gd name="T17" fmla="*/ 2734 h 4899"/>
              <a:gd name="T18" fmla="*/ 4627 w 4912"/>
              <a:gd name="T19" fmla="*/ 4899 h 4899"/>
              <a:gd name="T20" fmla="*/ 4912 w 4912"/>
              <a:gd name="T21" fmla="*/ 4614 h 4899"/>
              <a:gd name="T22" fmla="*/ 2741 w 4912"/>
              <a:gd name="T23" fmla="*/ 2450 h 4899"/>
              <a:gd name="T24" fmla="*/ 4912 w 4912"/>
              <a:gd name="T25" fmla="*/ 285 h 48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4912" h="4899">
                <a:moveTo>
                  <a:pt x="4912" y="285"/>
                </a:moveTo>
                <a:lnTo>
                  <a:pt x="4627" y="0"/>
                </a:lnTo>
                <a:lnTo>
                  <a:pt x="2456" y="2165"/>
                </a:lnTo>
                <a:lnTo>
                  <a:pt x="285" y="0"/>
                </a:lnTo>
                <a:lnTo>
                  <a:pt x="0" y="285"/>
                </a:lnTo>
                <a:lnTo>
                  <a:pt x="2171" y="2450"/>
                </a:lnTo>
                <a:lnTo>
                  <a:pt x="0" y="4614"/>
                </a:lnTo>
                <a:lnTo>
                  <a:pt x="285" y="4899"/>
                </a:lnTo>
                <a:lnTo>
                  <a:pt x="2456" y="2734"/>
                </a:lnTo>
                <a:lnTo>
                  <a:pt x="4627" y="4899"/>
                </a:lnTo>
                <a:lnTo>
                  <a:pt x="4912" y="4614"/>
                </a:lnTo>
                <a:lnTo>
                  <a:pt x="2741" y="2450"/>
                </a:lnTo>
                <a:lnTo>
                  <a:pt x="4912" y="28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7" name="矩形 6"/>
          <p:cNvSpPr/>
          <p:nvPr/>
        </p:nvSpPr>
        <p:spPr>
          <a:xfrm>
            <a:off x="1894177" y="5461752"/>
            <a:ext cx="1477925" cy="4118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4701468" y="5461752"/>
            <a:ext cx="1477925" cy="4118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1166142" y="5461754"/>
            <a:ext cx="5762846" cy="41180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文字方塊 15"/>
          <p:cNvSpPr txBox="1"/>
          <p:nvPr/>
        </p:nvSpPr>
        <p:spPr>
          <a:xfrm>
            <a:off x="1724729" y="5880949"/>
            <a:ext cx="372859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0.1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3057060" y="5880948"/>
            <a:ext cx="549189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0.45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4429278" y="5895941"/>
            <a:ext cx="544380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0.55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5935535" y="5882907"/>
            <a:ext cx="412934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0.9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290422" y="4788507"/>
            <a:ext cx="5514286" cy="552381"/>
          </a:xfrm>
          <a:prstGeom prst="rect">
            <a:avLst/>
          </a:prstGeom>
        </p:spPr>
      </p:pic>
      <p:sp>
        <p:nvSpPr>
          <p:cNvPr id="27" name="Freeform 5"/>
          <p:cNvSpPr>
            <a:spLocks/>
          </p:cNvSpPr>
          <p:nvPr/>
        </p:nvSpPr>
        <p:spPr bwMode="auto">
          <a:xfrm>
            <a:off x="543753" y="4730054"/>
            <a:ext cx="328480" cy="327610"/>
          </a:xfrm>
          <a:custGeom>
            <a:avLst/>
            <a:gdLst>
              <a:gd name="T0" fmla="*/ 4912 w 4912"/>
              <a:gd name="T1" fmla="*/ 285 h 4899"/>
              <a:gd name="T2" fmla="*/ 4627 w 4912"/>
              <a:gd name="T3" fmla="*/ 0 h 4899"/>
              <a:gd name="T4" fmla="*/ 2456 w 4912"/>
              <a:gd name="T5" fmla="*/ 2165 h 4899"/>
              <a:gd name="T6" fmla="*/ 285 w 4912"/>
              <a:gd name="T7" fmla="*/ 0 h 4899"/>
              <a:gd name="T8" fmla="*/ 0 w 4912"/>
              <a:gd name="T9" fmla="*/ 285 h 4899"/>
              <a:gd name="T10" fmla="*/ 2171 w 4912"/>
              <a:gd name="T11" fmla="*/ 2450 h 4899"/>
              <a:gd name="T12" fmla="*/ 0 w 4912"/>
              <a:gd name="T13" fmla="*/ 4614 h 4899"/>
              <a:gd name="T14" fmla="*/ 285 w 4912"/>
              <a:gd name="T15" fmla="*/ 4899 h 4899"/>
              <a:gd name="T16" fmla="*/ 2456 w 4912"/>
              <a:gd name="T17" fmla="*/ 2734 h 4899"/>
              <a:gd name="T18" fmla="*/ 4627 w 4912"/>
              <a:gd name="T19" fmla="*/ 4899 h 4899"/>
              <a:gd name="T20" fmla="*/ 4912 w 4912"/>
              <a:gd name="T21" fmla="*/ 4614 h 4899"/>
              <a:gd name="T22" fmla="*/ 2741 w 4912"/>
              <a:gd name="T23" fmla="*/ 2450 h 4899"/>
              <a:gd name="T24" fmla="*/ 4912 w 4912"/>
              <a:gd name="T25" fmla="*/ 285 h 48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4912" h="4899">
                <a:moveTo>
                  <a:pt x="4912" y="285"/>
                </a:moveTo>
                <a:lnTo>
                  <a:pt x="4627" y="0"/>
                </a:lnTo>
                <a:lnTo>
                  <a:pt x="2456" y="2165"/>
                </a:lnTo>
                <a:lnTo>
                  <a:pt x="285" y="0"/>
                </a:lnTo>
                <a:lnTo>
                  <a:pt x="0" y="285"/>
                </a:lnTo>
                <a:lnTo>
                  <a:pt x="2171" y="2450"/>
                </a:lnTo>
                <a:lnTo>
                  <a:pt x="0" y="4614"/>
                </a:lnTo>
                <a:lnTo>
                  <a:pt x="285" y="4899"/>
                </a:lnTo>
                <a:lnTo>
                  <a:pt x="2456" y="2734"/>
                </a:lnTo>
                <a:lnTo>
                  <a:pt x="4627" y="4899"/>
                </a:lnTo>
                <a:lnTo>
                  <a:pt x="4912" y="4614"/>
                </a:lnTo>
                <a:lnTo>
                  <a:pt x="2741" y="2450"/>
                </a:lnTo>
                <a:lnTo>
                  <a:pt x="4912" y="28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26" name="圖片 25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67480" y="2931482"/>
            <a:ext cx="4065843" cy="1095238"/>
          </a:xfrm>
          <a:prstGeom prst="rect">
            <a:avLst/>
          </a:prstGeom>
        </p:spPr>
      </p:pic>
      <p:cxnSp>
        <p:nvCxnSpPr>
          <p:cNvPr id="40" name="直線單箭頭接點 39"/>
          <p:cNvCxnSpPr/>
          <p:nvPr/>
        </p:nvCxnSpPr>
        <p:spPr>
          <a:xfrm>
            <a:off x="4047565" y="4210493"/>
            <a:ext cx="0" cy="4678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圖片 9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638419" y="3429000"/>
            <a:ext cx="4557823" cy="3418368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627177" y="1"/>
            <a:ext cx="4571999" cy="3429000"/>
          </a:xfrm>
          <a:prstGeom prst="rect">
            <a:avLst/>
          </a:prstGeom>
        </p:spPr>
      </p:pic>
      <p:sp>
        <p:nvSpPr>
          <p:cNvPr id="12" name="文字方塊 11"/>
          <p:cNvSpPr txBox="1"/>
          <p:nvPr/>
        </p:nvSpPr>
        <p:spPr>
          <a:xfrm>
            <a:off x="382772" y="1991546"/>
            <a:ext cx="605294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TW" altLang="en-US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多點</a:t>
            </a:r>
            <a:endParaRPr lang="zh-TW" altLang="en-US" sz="20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8" name="文字方塊 27"/>
          <p:cNvSpPr txBox="1"/>
          <p:nvPr/>
        </p:nvSpPr>
        <p:spPr>
          <a:xfrm>
            <a:off x="428963" y="5461752"/>
            <a:ext cx="605294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TW" altLang="en-US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三段</a:t>
            </a:r>
            <a:endParaRPr lang="zh-TW" altLang="en-US" sz="20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507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08C3D0B9-BC05-4810-B7A6-4BAFB4EB87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9</a:t>
            </a:fld>
            <a:endParaRPr lang="fr-FR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422E82B4-DD96-4D3A-AB1B-B333BDE91D0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148047"/>
            <a:ext cx="6095238" cy="4561905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1FAE56E7-C79D-4328-9043-95ACE80370FC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5238" y="1675868"/>
            <a:ext cx="5697994" cy="4034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67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48">
      <a:dk1>
        <a:srgbClr val="565656"/>
      </a:dk1>
      <a:lt1>
        <a:sysClr val="window" lastClr="FFFFFF"/>
      </a:lt1>
      <a:dk2>
        <a:srgbClr val="44546A"/>
      </a:dk2>
      <a:lt2>
        <a:srgbClr val="E7E6E6"/>
      </a:lt2>
      <a:accent1>
        <a:srgbClr val="1ABC9C"/>
      </a:accent1>
      <a:accent2>
        <a:srgbClr val="3498DB"/>
      </a:accent2>
      <a:accent3>
        <a:srgbClr val="E95849"/>
      </a:accent3>
      <a:accent4>
        <a:srgbClr val="E67E22"/>
      </a:accent4>
      <a:accent5>
        <a:srgbClr val="34495E"/>
      </a:accent5>
      <a:accent6>
        <a:srgbClr val="9B59B6"/>
      </a:accent6>
      <a:hlink>
        <a:srgbClr val="00B0F0"/>
      </a:hlink>
      <a:folHlink>
        <a:srgbClr val="954F72"/>
      </a:folHlink>
    </a:clrScheme>
    <a:fontScheme name="Custom 5">
      <a:majorFont>
        <a:latin typeface="Segoe UI Light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rtlCol="0" anchor="t">
        <a:spAutoFit/>
      </a:bodyPr>
      <a:lstStyle>
        <a:defPPr algn="l">
          <a:lnSpc>
            <a:spcPct val="120000"/>
          </a:lnSpc>
          <a:defRPr sz="2000" dirty="0" smtClean="0">
            <a:latin typeface="Segoe UI Light" panose="020B0502040204020203" pitchFamily="34" charset="0"/>
            <a:cs typeface="Segoe UI Light" panose="020B0502040204020203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5FA520563873D4EB8CBD5344A351BEB" ma:contentTypeVersion="0" ma:contentTypeDescription="Crée un document." ma:contentTypeScope="" ma:versionID="005ce72954985de94fc750614f2007cc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36883d0f3030e52908f9a4448a35c02a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5457E87-E546-449E-A4D1-371201992E5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8BF5EC3-CBCF-41C7-846F-A9B4B81CCEA8}">
  <ds:schemaRefs>
    <ds:schemaRef ds:uri="http://schemas.microsoft.com/office/2006/documentManagement/types"/>
    <ds:schemaRef ds:uri="http://schemas.openxmlformats.org/package/2006/metadata/core-properties"/>
    <ds:schemaRef ds:uri="http://schemas.microsoft.com/office/2006/metadata/properties"/>
    <ds:schemaRef ds:uri="http://purl.org/dc/elements/1.1/"/>
    <ds:schemaRef ds:uri="http://www.w3.org/XML/1998/namespace"/>
    <ds:schemaRef ds:uri="http://purl.org/dc/terms/"/>
    <ds:schemaRef ds:uri="http://schemas.microsoft.com/office/infopath/2007/PartnerControls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FF14EDAB-351E-4851-B148-260C81C296A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9429</TotalTime>
  <Words>1487</Words>
  <Application>Microsoft Office PowerPoint</Application>
  <PresentationFormat>寬螢幕</PresentationFormat>
  <Paragraphs>580</Paragraphs>
  <Slides>69</Slides>
  <Notes>17</Notes>
  <HiddenSlides>0</HiddenSlides>
  <MMClips>0</MMClips>
  <ScaleCrop>false</ScaleCrop>
  <HeadingPairs>
    <vt:vector size="8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內嵌 OLE 伺服程式</vt:lpstr>
      </vt:variant>
      <vt:variant>
        <vt:i4>2</vt:i4>
      </vt:variant>
      <vt:variant>
        <vt:lpstr>投影片標題</vt:lpstr>
      </vt:variant>
      <vt:variant>
        <vt:i4>69</vt:i4>
      </vt:variant>
    </vt:vector>
  </HeadingPairs>
  <TitlesOfParts>
    <vt:vector size="81" baseType="lpstr">
      <vt:lpstr>等线</vt:lpstr>
      <vt:lpstr>微軟正黑體</vt:lpstr>
      <vt:lpstr>新細明體</vt:lpstr>
      <vt:lpstr>Arial</vt:lpstr>
      <vt:lpstr>Calibri</vt:lpstr>
      <vt:lpstr>Cambria Math</vt:lpstr>
      <vt:lpstr>Segoe UI</vt:lpstr>
      <vt:lpstr>Segoe UI Light</vt:lpstr>
      <vt:lpstr>Wingdings</vt:lpstr>
      <vt:lpstr>Office Theme</vt:lpstr>
      <vt:lpstr>Equation</vt:lpstr>
      <vt:lpstr>MathType 7.0 Equation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Peetch by Slidor</dc:title>
  <dc:creator>Slidor</dc:creator>
  <cp:keywords>PowerPoint, Slidor, Template, Pitch</cp:keywords>
  <cp:lastModifiedBy>Windows 使用者</cp:lastModifiedBy>
  <cp:revision>511</cp:revision>
  <dcterms:created xsi:type="dcterms:W3CDTF">2015-10-12T10:51:44Z</dcterms:created>
  <dcterms:modified xsi:type="dcterms:W3CDTF">2019-05-17T06:39:33Z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0x01010005FA520563873D4EB8CBD5344A351BEB</vt:lpwstr>
  </property>
</Properties>
</file>